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6" r:id="rId1"/>
  </p:sldMasterIdLst>
  <p:notesMasterIdLst>
    <p:notesMasterId r:id="rId25"/>
  </p:notesMasterIdLst>
  <p:sldIdLst>
    <p:sldId id="256" r:id="rId2"/>
    <p:sldId id="258" r:id="rId3"/>
    <p:sldId id="269" r:id="rId4"/>
    <p:sldId id="271" r:id="rId5"/>
    <p:sldId id="275" r:id="rId6"/>
    <p:sldId id="276" r:id="rId7"/>
    <p:sldId id="277" r:id="rId8"/>
    <p:sldId id="278" r:id="rId9"/>
    <p:sldId id="279" r:id="rId10"/>
    <p:sldId id="280" r:id="rId11"/>
    <p:sldId id="281" r:id="rId12"/>
    <p:sldId id="282" r:id="rId13"/>
    <p:sldId id="284" r:id="rId14"/>
    <p:sldId id="285" r:id="rId15"/>
    <p:sldId id="283" r:id="rId16"/>
    <p:sldId id="287" r:id="rId17"/>
    <p:sldId id="286" r:id="rId18"/>
    <p:sldId id="288" r:id="rId19"/>
    <p:sldId id="268" r:id="rId20"/>
    <p:sldId id="272" r:id="rId21"/>
    <p:sldId id="260" r:id="rId22"/>
    <p:sldId id="274" r:id="rId23"/>
    <p:sldId id="257"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172AC"/>
    <a:srgbClr val="1D9A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79"/>
    <p:restoredTop sz="82835"/>
  </p:normalViewPr>
  <p:slideViewPr>
    <p:cSldViewPr snapToGrid="0" snapToObjects="1" showGuides="1">
      <p:cViewPr varScale="1">
        <p:scale>
          <a:sx n="107" d="100"/>
          <a:sy n="107" d="100"/>
        </p:scale>
        <p:origin x="184" y="584"/>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A9EDC3-5384-8442-AF8B-41A3AD59C718}" type="datetimeFigureOut">
              <a:rPr lang="en-US" smtClean="0"/>
              <a:t>3/27/22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26ECC-6A2C-404D-A497-F0503AA823FD}" type="slidenum">
              <a:rPr lang="en-US" smtClean="0"/>
              <a:t>‹#›</a:t>
            </a:fld>
            <a:endParaRPr lang="en-US"/>
          </a:p>
        </p:txBody>
      </p:sp>
    </p:spTree>
    <p:extLst>
      <p:ext uri="{BB962C8B-B14F-4D97-AF65-F5344CB8AC3E}">
        <p14:creationId xmlns:p14="http://schemas.microsoft.com/office/powerpoint/2010/main" val="739526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 am Dr Matthew Harkness with certification head, neck and jaw</a:t>
            </a:r>
          </a:p>
          <a:p>
            <a:r>
              <a:rPr lang="en-US" dirty="0"/>
              <a:t>• Education</a:t>
            </a:r>
          </a:p>
          <a:p>
            <a:r>
              <a:rPr lang="en-US" dirty="0"/>
              <a:t>• Successes with treatment</a:t>
            </a:r>
          </a:p>
          <a:p>
            <a:endParaRPr lang="en-US" dirty="0"/>
          </a:p>
        </p:txBody>
      </p:sp>
      <p:sp>
        <p:nvSpPr>
          <p:cNvPr id="4" name="Slide Number Placeholder 3"/>
          <p:cNvSpPr>
            <a:spLocks noGrp="1"/>
          </p:cNvSpPr>
          <p:nvPr>
            <p:ph type="sldNum" sz="quarter" idx="5"/>
          </p:nvPr>
        </p:nvSpPr>
        <p:spPr/>
        <p:txBody>
          <a:bodyPr/>
          <a:lstStyle/>
          <a:p>
            <a:fld id="{D3226ECC-6A2C-404D-A497-F0503AA823FD}" type="slidenum">
              <a:rPr lang="en-US" smtClean="0"/>
              <a:t>1</a:t>
            </a:fld>
            <a:endParaRPr lang="en-US"/>
          </a:p>
        </p:txBody>
      </p:sp>
    </p:spTree>
    <p:extLst>
      <p:ext uri="{BB962C8B-B14F-4D97-AF65-F5344CB8AC3E}">
        <p14:creationId xmlns:p14="http://schemas.microsoft.com/office/powerpoint/2010/main" val="989280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*Head immobilization can impair jaw function. </a:t>
            </a:r>
            <a:r>
              <a:rPr lang="en-US" dirty="0" err="1"/>
              <a:t>Haggman-Henrikson</a:t>
            </a:r>
            <a:r>
              <a:rPr lang="en-US" dirty="0"/>
              <a:t> B, </a:t>
            </a:r>
            <a:r>
              <a:rPr lang="en-US" dirty="0" err="1"/>
              <a:t>Nordh</a:t>
            </a:r>
            <a:r>
              <a:rPr lang="en-US" dirty="0"/>
              <a:t> E, Zafar H, Eriksson PO., J Dent Res., 2006 Nov; 85(11):1001-5</a:t>
            </a:r>
          </a:p>
        </p:txBody>
      </p:sp>
      <p:sp>
        <p:nvSpPr>
          <p:cNvPr id="4" name="Slide Number Placeholder 3"/>
          <p:cNvSpPr>
            <a:spLocks noGrp="1"/>
          </p:cNvSpPr>
          <p:nvPr>
            <p:ph type="sldNum" sz="quarter" idx="5"/>
          </p:nvPr>
        </p:nvSpPr>
        <p:spPr/>
        <p:txBody>
          <a:bodyPr/>
          <a:lstStyle/>
          <a:p>
            <a:fld id="{D3226ECC-6A2C-404D-A497-F0503AA823FD}" type="slidenum">
              <a:rPr lang="en-US" smtClean="0"/>
              <a:t>12</a:t>
            </a:fld>
            <a:endParaRPr lang="en-US"/>
          </a:p>
        </p:txBody>
      </p:sp>
    </p:spTree>
    <p:extLst>
      <p:ext uri="{BB962C8B-B14F-4D97-AF65-F5344CB8AC3E}">
        <p14:creationId xmlns:p14="http://schemas.microsoft.com/office/powerpoint/2010/main" val="1350290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intricacy of the temporomandibular joint (TMJ) and its relationship as to how it affects the harmony of the oral environment warrants analysis and understanding from an angle that many dentists are unaware of—physical therapy. What concepts are behind skilled TMJ therapy and what can this do for you, your patients, and your practice? We need to address the gap that exists between dentistry and therapy, and hopefully open the door to a service from which many patients and dentists can benefit.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Temporomandibular joint problems begin early in life even though the symptoms are not present until the adult years. Physical therapy in collaboration with dentistry provides an increasingly successful approach to longer lasting treatment. A correlation between Class II occlusion and forward head posture provides further evidence that the team approach is essential. Many TMJ headaches and referred pains of the neck and shoulders are caused by compression of the cervical joints. The proper orientation of four planes: the vertical plane, the </a:t>
            </a:r>
            <a:r>
              <a:rPr lang="en-US" sz="1200" b="0" i="0" kern="1200" dirty="0" err="1">
                <a:solidFill>
                  <a:schemeClr val="tx1"/>
                </a:solidFill>
                <a:effectLst/>
                <a:latin typeface="+mn-lt"/>
                <a:ea typeface="+mn-ea"/>
                <a:cs typeface="+mn-cs"/>
              </a:rPr>
              <a:t>bipupilar</a:t>
            </a:r>
            <a:r>
              <a:rPr lang="en-US" sz="1200" b="0" i="0" kern="1200" dirty="0">
                <a:solidFill>
                  <a:schemeClr val="tx1"/>
                </a:solidFill>
                <a:effectLst/>
                <a:latin typeface="+mn-lt"/>
                <a:ea typeface="+mn-ea"/>
                <a:cs typeface="+mn-cs"/>
              </a:rPr>
              <a:t> line, the plane of the </a:t>
            </a:r>
            <a:r>
              <a:rPr lang="en-US" sz="1200" b="0" i="0" kern="1200" dirty="0" err="1">
                <a:solidFill>
                  <a:schemeClr val="tx1"/>
                </a:solidFill>
                <a:effectLst/>
                <a:latin typeface="+mn-lt"/>
                <a:ea typeface="+mn-ea"/>
                <a:cs typeface="+mn-cs"/>
              </a:rPr>
              <a:t>otic</a:t>
            </a:r>
            <a:r>
              <a:rPr lang="en-US" sz="1200" b="0" i="0" kern="1200" dirty="0">
                <a:solidFill>
                  <a:schemeClr val="tx1"/>
                </a:solidFill>
                <a:effectLst/>
                <a:latin typeface="+mn-lt"/>
                <a:ea typeface="+mn-ea"/>
                <a:cs typeface="+mn-cs"/>
              </a:rPr>
              <a:t> system, and the occlusal plane are necessary for case success. Treatment involves the proper body mechanics, overcoming parafunctional oral habits, and instruction to restore mobility of the spine. The coordinated approach to treatment involves dental and medical professionals and physical therapists to intercept many serious conditions.</a:t>
            </a:r>
            <a:endParaRPr lang="en-US" dirty="0"/>
          </a:p>
        </p:txBody>
      </p:sp>
      <p:sp>
        <p:nvSpPr>
          <p:cNvPr id="4" name="Slide Number Placeholder 3"/>
          <p:cNvSpPr>
            <a:spLocks noGrp="1"/>
          </p:cNvSpPr>
          <p:nvPr>
            <p:ph type="sldNum" sz="quarter" idx="5"/>
          </p:nvPr>
        </p:nvSpPr>
        <p:spPr/>
        <p:txBody>
          <a:bodyPr/>
          <a:lstStyle/>
          <a:p>
            <a:fld id="{D3226ECC-6A2C-404D-A497-F0503AA823FD}" type="slidenum">
              <a:rPr lang="en-US" smtClean="0"/>
              <a:t>13</a:t>
            </a:fld>
            <a:endParaRPr lang="en-US"/>
          </a:p>
        </p:txBody>
      </p:sp>
    </p:spTree>
    <p:extLst>
      <p:ext uri="{BB962C8B-B14F-4D97-AF65-F5344CB8AC3E}">
        <p14:creationId xmlns:p14="http://schemas.microsoft.com/office/powerpoint/2010/main" val="3756469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For those dentists reporting yes for taking courses on TMD, the courses included topics related to etiology and treatment of TMJ disorders; occlusion; bite plane therapy; TMD and occlusion; splint therapy, medication and restorative therapy; surgical and nonsurgical treatment; facial pain; myofascial pain and TMD; arthroscopic surgery, traumatic derangement; joint prosthetics and replacement; and occlusion and posture. Six dentists reported PT as part of the topic in the continuum education course taken.</a:t>
            </a:r>
            <a:endParaRPr lang="en-US" dirty="0"/>
          </a:p>
        </p:txBody>
      </p:sp>
      <p:sp>
        <p:nvSpPr>
          <p:cNvPr id="4" name="Slide Number Placeholder 3"/>
          <p:cNvSpPr>
            <a:spLocks noGrp="1"/>
          </p:cNvSpPr>
          <p:nvPr>
            <p:ph type="sldNum" sz="quarter" idx="5"/>
          </p:nvPr>
        </p:nvSpPr>
        <p:spPr/>
        <p:txBody>
          <a:bodyPr/>
          <a:lstStyle/>
          <a:p>
            <a:fld id="{D3226ECC-6A2C-404D-A497-F0503AA823FD}" type="slidenum">
              <a:rPr lang="en-US" smtClean="0"/>
              <a:t>14</a:t>
            </a:fld>
            <a:endParaRPr lang="en-US"/>
          </a:p>
        </p:txBody>
      </p:sp>
    </p:spTree>
    <p:extLst>
      <p:ext uri="{BB962C8B-B14F-4D97-AF65-F5344CB8AC3E}">
        <p14:creationId xmlns:p14="http://schemas.microsoft.com/office/powerpoint/2010/main" val="10718079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800" b="1" i="0" u="none" strike="noStrike" kern="1200" dirty="0">
                <a:solidFill>
                  <a:schemeClr val="tx1"/>
                </a:solidFill>
                <a:effectLst/>
                <a:latin typeface="+mn-lt"/>
                <a:ea typeface="+mn-ea"/>
                <a:cs typeface="+mn-cs"/>
              </a:rPr>
              <a:t>Evaluation: </a:t>
            </a:r>
            <a:r>
              <a:rPr lang="en-US" sz="1200" b="0" i="0" u="none" strike="noStrike" kern="1200" dirty="0">
                <a:solidFill>
                  <a:schemeClr val="tx1"/>
                </a:solidFill>
                <a:effectLst/>
                <a:latin typeface="+mn-lt"/>
                <a:ea typeface="+mn-ea"/>
                <a:cs typeface="+mn-cs"/>
              </a:rPr>
              <a:t>When asking the dentists whether or not their TMD patients also presented with neck pain, poor posture, and/or cervicogenic headache:</a:t>
            </a:r>
            <a:endParaRPr lang="en-US" b="0" dirty="0">
              <a:effectLst/>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Roughly 1 in 3 reported never evaluating these conditions, respectively.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From those who had evaluated, 3 out of 4 reported finding these conditions, respectively, present in their patients.</a:t>
            </a:r>
          </a:p>
        </p:txBody>
      </p:sp>
      <p:sp>
        <p:nvSpPr>
          <p:cNvPr id="4" name="Slide Number Placeholder 3"/>
          <p:cNvSpPr>
            <a:spLocks noGrp="1"/>
          </p:cNvSpPr>
          <p:nvPr>
            <p:ph type="sldNum" sz="quarter" idx="5"/>
          </p:nvPr>
        </p:nvSpPr>
        <p:spPr/>
        <p:txBody>
          <a:bodyPr/>
          <a:lstStyle/>
          <a:p>
            <a:fld id="{D3226ECC-6A2C-404D-A497-F0503AA823FD}" type="slidenum">
              <a:rPr lang="en-US" smtClean="0"/>
              <a:t>15</a:t>
            </a:fld>
            <a:endParaRPr lang="en-US"/>
          </a:p>
        </p:txBody>
      </p:sp>
    </p:spTree>
    <p:extLst>
      <p:ext uri="{BB962C8B-B14F-4D97-AF65-F5344CB8AC3E}">
        <p14:creationId xmlns:p14="http://schemas.microsoft.com/office/powerpoint/2010/main" val="1678724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800" b="1" i="0" u="none" strike="noStrike" kern="1200" dirty="0">
                <a:solidFill>
                  <a:schemeClr val="tx1"/>
                </a:solidFill>
                <a:effectLst/>
                <a:latin typeface="+mn-lt"/>
                <a:ea typeface="+mn-ea"/>
                <a:cs typeface="+mn-cs"/>
              </a:rPr>
              <a:t>Evaluation: </a:t>
            </a:r>
            <a:r>
              <a:rPr lang="en-US" sz="1200" b="0" i="0" u="none" strike="noStrike" kern="1200" dirty="0">
                <a:solidFill>
                  <a:schemeClr val="tx1"/>
                </a:solidFill>
                <a:effectLst/>
                <a:latin typeface="+mn-lt"/>
                <a:ea typeface="+mn-ea"/>
                <a:cs typeface="+mn-cs"/>
              </a:rPr>
              <a:t>When asking the dentists whether or not their TMD patients also presented with neck pain, poor posture, and/or cervicogenic headache:</a:t>
            </a:r>
            <a:endParaRPr lang="en-US" b="0" dirty="0">
              <a:effectLst/>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Roughly 1 in 3 reported never evaluating these conditions, respectively.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From those who had evaluated, 3 out of 4 reported finding these conditions, respectively, present in their patients.</a:t>
            </a:r>
          </a:p>
        </p:txBody>
      </p:sp>
      <p:sp>
        <p:nvSpPr>
          <p:cNvPr id="4" name="Slide Number Placeholder 3"/>
          <p:cNvSpPr>
            <a:spLocks noGrp="1"/>
          </p:cNvSpPr>
          <p:nvPr>
            <p:ph type="sldNum" sz="quarter" idx="5"/>
          </p:nvPr>
        </p:nvSpPr>
        <p:spPr/>
        <p:txBody>
          <a:bodyPr/>
          <a:lstStyle/>
          <a:p>
            <a:fld id="{D3226ECC-6A2C-404D-A497-F0503AA823FD}" type="slidenum">
              <a:rPr lang="en-US" smtClean="0"/>
              <a:t>16</a:t>
            </a:fld>
            <a:endParaRPr lang="en-US"/>
          </a:p>
        </p:txBody>
      </p:sp>
    </p:spTree>
    <p:extLst>
      <p:ext uri="{BB962C8B-B14F-4D97-AF65-F5344CB8AC3E}">
        <p14:creationId xmlns:p14="http://schemas.microsoft.com/office/powerpoint/2010/main" val="1931253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providers dentists were likely to refer to: TMJ/orofacial pain specialist, chiropractor, massage therapist, </a:t>
            </a:r>
            <a:r>
              <a:rPr lang="en-US" dirty="0" err="1"/>
              <a:t>gnathologist</a:t>
            </a:r>
            <a:r>
              <a:rPr lang="en-US" dirty="0"/>
              <a:t>, neuromuscular dentist, endocrinologist, neurologist, osteopath, and ENT</a:t>
            </a:r>
          </a:p>
        </p:txBody>
      </p:sp>
      <p:sp>
        <p:nvSpPr>
          <p:cNvPr id="4" name="Slide Number Placeholder 3"/>
          <p:cNvSpPr>
            <a:spLocks noGrp="1"/>
          </p:cNvSpPr>
          <p:nvPr>
            <p:ph type="sldNum" sz="quarter" idx="5"/>
          </p:nvPr>
        </p:nvSpPr>
        <p:spPr/>
        <p:txBody>
          <a:bodyPr/>
          <a:lstStyle/>
          <a:p>
            <a:fld id="{D3226ECC-6A2C-404D-A497-F0503AA823FD}" type="slidenum">
              <a:rPr lang="en-US" smtClean="0"/>
              <a:t>17</a:t>
            </a:fld>
            <a:endParaRPr lang="en-US"/>
          </a:p>
        </p:txBody>
      </p:sp>
    </p:spTree>
    <p:extLst>
      <p:ext uri="{BB962C8B-B14F-4D97-AF65-F5344CB8AC3E}">
        <p14:creationId xmlns:p14="http://schemas.microsoft.com/office/powerpoint/2010/main" val="2150785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Information on the role of PT on TMD treatment should be part of seminars and lectures in the curriculum of Dentistry Programs to inform them on the importance of interdisciplinary treatment of TMD patients and Vice Versa.</a:t>
            </a:r>
            <a:endParaRPr lang="en-US" dirty="0"/>
          </a:p>
        </p:txBody>
      </p:sp>
      <p:sp>
        <p:nvSpPr>
          <p:cNvPr id="4" name="Slide Number Placeholder 3"/>
          <p:cNvSpPr>
            <a:spLocks noGrp="1"/>
          </p:cNvSpPr>
          <p:nvPr>
            <p:ph type="sldNum" sz="quarter" idx="5"/>
          </p:nvPr>
        </p:nvSpPr>
        <p:spPr/>
        <p:txBody>
          <a:bodyPr/>
          <a:lstStyle/>
          <a:p>
            <a:fld id="{D3226ECC-6A2C-404D-A497-F0503AA823FD}" type="slidenum">
              <a:rPr lang="en-US" smtClean="0"/>
              <a:t>18</a:t>
            </a:fld>
            <a:endParaRPr lang="en-US"/>
          </a:p>
        </p:txBody>
      </p:sp>
    </p:spTree>
    <p:extLst>
      <p:ext uri="{BB962C8B-B14F-4D97-AF65-F5344CB8AC3E}">
        <p14:creationId xmlns:p14="http://schemas.microsoft.com/office/powerpoint/2010/main" val="623563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At the end of the survey, 80% of the dentists (180) were interested to know more about the benefits of the collaborations with PTs to treat TMD patients. </a:t>
            </a:r>
            <a:br>
              <a:rPr lang="en-US" b="0" dirty="0">
                <a:effectLst/>
              </a:rPr>
            </a:br>
            <a:br>
              <a:rPr lang="en-US" b="0" dirty="0">
                <a:effectLst/>
              </a:rPr>
            </a:br>
            <a:r>
              <a:rPr lang="en-US" sz="1200" b="0" i="0" u="none" strike="noStrike" kern="1200" dirty="0">
                <a:solidFill>
                  <a:schemeClr val="tx1"/>
                </a:solidFill>
                <a:effectLst/>
                <a:latin typeface="+mn-lt"/>
                <a:ea typeface="+mn-ea"/>
                <a:cs typeface="+mn-cs"/>
              </a:rPr>
              <a:t>Which can help further increase the level of collaboration between PTs and Dentists in the treatment of TMD. </a:t>
            </a:r>
            <a:br>
              <a:rPr lang="en-US" dirty="0"/>
            </a:b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 help you to deliver happier patients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TMD patients no longer afraid of dental procedures and cleanings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Building patient loyalty through trust</a:t>
            </a:r>
            <a:endParaRPr lang="en-US" dirty="0"/>
          </a:p>
        </p:txBody>
      </p:sp>
      <p:sp>
        <p:nvSpPr>
          <p:cNvPr id="4" name="Slide Number Placeholder 3"/>
          <p:cNvSpPr>
            <a:spLocks noGrp="1"/>
          </p:cNvSpPr>
          <p:nvPr>
            <p:ph type="sldNum" sz="quarter" idx="5"/>
          </p:nvPr>
        </p:nvSpPr>
        <p:spPr/>
        <p:txBody>
          <a:bodyPr/>
          <a:lstStyle/>
          <a:p>
            <a:fld id="{D3226ECC-6A2C-404D-A497-F0503AA823FD}" type="slidenum">
              <a:rPr lang="en-US" smtClean="0"/>
              <a:t>19</a:t>
            </a:fld>
            <a:endParaRPr lang="en-US"/>
          </a:p>
        </p:txBody>
      </p:sp>
    </p:spTree>
    <p:extLst>
      <p:ext uri="{BB962C8B-B14F-4D97-AF65-F5344CB8AC3E}">
        <p14:creationId xmlns:p14="http://schemas.microsoft.com/office/powerpoint/2010/main" val="1022774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50/50 Craniofacial pain is frequently referred from the cervical spine. </a:t>
            </a:r>
            <a:br>
              <a:rPr lang="en-US" b="0" dirty="0">
                <a:effectLst/>
              </a:rPr>
            </a:br>
            <a:endParaRPr lang="en-US"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TMJ is not always the main cause of a clinical problem. Pain can be caused by structures in and around the TMJ – or be referred from the cervical spine.</a:t>
            </a:r>
            <a:endParaRPr lang="en-US" b="0" dirty="0">
              <a:effectLst/>
            </a:endParaRPr>
          </a:p>
          <a:p>
            <a:endParaRPr lang="en-US" b="0" dirty="0">
              <a:effectLst/>
            </a:endParaRPr>
          </a:p>
          <a:p>
            <a:r>
              <a:rPr lang="en-US" b="0" dirty="0">
                <a:effectLst/>
              </a:rPr>
              <a:t>Working together with dental provider, providing treatment that will result in best outcome for the patient</a:t>
            </a:r>
            <a:endParaRPr lang="en-US" dirty="0"/>
          </a:p>
        </p:txBody>
      </p:sp>
      <p:sp>
        <p:nvSpPr>
          <p:cNvPr id="4" name="Slide Number Placeholder 3"/>
          <p:cNvSpPr>
            <a:spLocks noGrp="1"/>
          </p:cNvSpPr>
          <p:nvPr>
            <p:ph type="sldNum" sz="quarter" idx="5"/>
          </p:nvPr>
        </p:nvSpPr>
        <p:spPr/>
        <p:txBody>
          <a:bodyPr/>
          <a:lstStyle/>
          <a:p>
            <a:fld id="{D3226ECC-6A2C-404D-A497-F0503AA823FD}" type="slidenum">
              <a:rPr lang="en-US" smtClean="0"/>
              <a:t>20</a:t>
            </a:fld>
            <a:endParaRPr lang="en-US"/>
          </a:p>
        </p:txBody>
      </p:sp>
    </p:spTree>
    <p:extLst>
      <p:ext uri="{BB962C8B-B14F-4D97-AF65-F5344CB8AC3E}">
        <p14:creationId xmlns:p14="http://schemas.microsoft.com/office/powerpoint/2010/main" val="697185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Patients experiencing pain while chewing can begin to eat healthy foods, and make better choices at the market, saving their health and their teeth. </a:t>
            </a:r>
          </a:p>
          <a:p>
            <a:pPr marL="228600" indent="-228600">
              <a:buAutoNum type="arabicPeriod"/>
            </a:pPr>
            <a:r>
              <a:rPr lang="en-US" dirty="0"/>
              <a:t>Patients can once again smile, cheer and enjoy their families without fear of locking, clicking and pain.</a:t>
            </a:r>
          </a:p>
          <a:p>
            <a:pPr marL="228600" indent="-228600">
              <a:buAutoNum type="arabicPeriod"/>
            </a:pPr>
            <a:r>
              <a:rPr lang="en-US" dirty="0"/>
              <a:t>After specialized therapy, TMD patients are less apprehensive about returning to the dentist chair, making necessary dental work possible. </a:t>
            </a:r>
          </a:p>
          <a:p>
            <a:endParaRPr lang="en-US" dirty="0"/>
          </a:p>
        </p:txBody>
      </p:sp>
      <p:sp>
        <p:nvSpPr>
          <p:cNvPr id="4" name="Slide Number Placeholder 3"/>
          <p:cNvSpPr>
            <a:spLocks noGrp="1"/>
          </p:cNvSpPr>
          <p:nvPr>
            <p:ph type="sldNum" sz="quarter" idx="5"/>
          </p:nvPr>
        </p:nvSpPr>
        <p:spPr/>
        <p:txBody>
          <a:bodyPr/>
          <a:lstStyle/>
          <a:p>
            <a:fld id="{D3226ECC-6A2C-404D-A497-F0503AA823FD}" type="slidenum">
              <a:rPr lang="en-US" smtClean="0"/>
              <a:t>21</a:t>
            </a:fld>
            <a:endParaRPr lang="en-US"/>
          </a:p>
        </p:txBody>
      </p:sp>
    </p:spTree>
    <p:extLst>
      <p:ext uri="{BB962C8B-B14F-4D97-AF65-F5344CB8AC3E}">
        <p14:creationId xmlns:p14="http://schemas.microsoft.com/office/powerpoint/2010/main" val="2211324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lang="en-US" sz="1200" dirty="0">
                <a:solidFill>
                  <a:schemeClr val="accent4"/>
                </a:solidFill>
                <a:latin typeface="Aller" panose="020B0503030302020204" pitchFamily="34" charset="77"/>
              </a:rPr>
              <a:t>1. Unable to eat nutritious crunchy foods?</a:t>
            </a:r>
          </a:p>
          <a:p>
            <a:pPr marL="342900" marR="0" lvl="0" indent="-342900" algn="l" defTabSz="914400" rtl="0" eaLnBrk="1" fontAlgn="base" latinLnBrk="0" hangingPunct="1">
              <a:lnSpc>
                <a:spcPct val="150000"/>
              </a:lnSpc>
              <a:spcBef>
                <a:spcPts val="0"/>
              </a:spcBef>
              <a:spcAft>
                <a:spcPts val="0"/>
              </a:spcAft>
              <a:buClrTx/>
              <a:buSzTx/>
              <a:buFont typeface="Arial" panose="020B0604020202020204" pitchFamily="34" charset="0"/>
              <a:buChar char="•"/>
              <a:tabLst/>
              <a:defRPr/>
            </a:pPr>
            <a:r>
              <a:rPr lang="en-US" sz="1200" dirty="0">
                <a:solidFill>
                  <a:schemeClr val="accent4"/>
                </a:solidFill>
                <a:latin typeface="Aller" panose="020B0503030302020204" pitchFamily="34" charset="77"/>
              </a:rPr>
              <a:t>2. Unable to kiss and be intimate with their partner? </a:t>
            </a:r>
          </a:p>
          <a:p>
            <a:pPr marL="342900" indent="-342900" fontAlgn="base">
              <a:lnSpc>
                <a:spcPct val="150000"/>
              </a:lnSpc>
              <a:buFont typeface="Arial" panose="020B0604020202020204" pitchFamily="34" charset="0"/>
              <a:buChar char="•"/>
            </a:pPr>
            <a:r>
              <a:rPr lang="en-US" sz="1200" dirty="0">
                <a:solidFill>
                  <a:schemeClr val="accent4"/>
                </a:solidFill>
                <a:latin typeface="Aller" panose="020B0503030302020204" pitchFamily="34" charset="77"/>
              </a:rPr>
              <a:t>3. Complaining of vertigo/ headaches?</a:t>
            </a:r>
          </a:p>
          <a:p>
            <a:pPr marL="342900" indent="-342900" fontAlgn="base">
              <a:lnSpc>
                <a:spcPct val="150000"/>
              </a:lnSpc>
              <a:buFont typeface="Arial" panose="020B0604020202020204" pitchFamily="34" charset="0"/>
              <a:buChar char="•"/>
            </a:pPr>
            <a:r>
              <a:rPr lang="en-US" sz="1200" dirty="0">
                <a:solidFill>
                  <a:schemeClr val="accent4"/>
                </a:solidFill>
                <a:latin typeface="Aller" panose="020B0503030302020204" pitchFamily="34" charset="77"/>
              </a:rPr>
              <a:t>4. Fatigued, exhausted and unable to get rest?</a:t>
            </a:r>
          </a:p>
          <a:p>
            <a:pPr marL="342900" indent="-342900" fontAlgn="base">
              <a:lnSpc>
                <a:spcPct val="150000"/>
              </a:lnSpc>
              <a:buFont typeface="Arial" panose="020B0604020202020204" pitchFamily="34" charset="0"/>
              <a:buChar char="•"/>
            </a:pPr>
            <a:r>
              <a:rPr lang="en-US" sz="1200" dirty="0">
                <a:solidFill>
                  <a:schemeClr val="accent4"/>
                </a:solidFill>
                <a:latin typeface="Aller" panose="020B0503030302020204" pitchFamily="34" charset="77"/>
              </a:rPr>
              <a:t>5. Having difficulty tolerating dental treatment and procedures?</a:t>
            </a:r>
          </a:p>
          <a:p>
            <a:pPr marL="342900" indent="-342900" fontAlgn="base">
              <a:lnSpc>
                <a:spcPct val="150000"/>
              </a:lnSpc>
              <a:buFont typeface="Arial" panose="020B0604020202020204" pitchFamily="34" charset="0"/>
              <a:buChar char="•"/>
            </a:pPr>
            <a:endParaRPr lang="en-US" sz="1200" dirty="0">
              <a:solidFill>
                <a:schemeClr val="accent4"/>
              </a:solidFill>
              <a:latin typeface="Aller" panose="020B0503030302020204" pitchFamily="34" charset="77"/>
            </a:endParaRPr>
          </a:p>
          <a:p>
            <a:endParaRPr lang="en-US" dirty="0"/>
          </a:p>
        </p:txBody>
      </p:sp>
      <p:sp>
        <p:nvSpPr>
          <p:cNvPr id="4" name="Slide Number Placeholder 3"/>
          <p:cNvSpPr>
            <a:spLocks noGrp="1"/>
          </p:cNvSpPr>
          <p:nvPr>
            <p:ph type="sldNum" sz="quarter" idx="5"/>
          </p:nvPr>
        </p:nvSpPr>
        <p:spPr/>
        <p:txBody>
          <a:bodyPr/>
          <a:lstStyle/>
          <a:p>
            <a:fld id="{D3226ECC-6A2C-404D-A497-F0503AA823FD}" type="slidenum">
              <a:rPr lang="en-US" smtClean="0"/>
              <a:t>2</a:t>
            </a:fld>
            <a:endParaRPr lang="en-US"/>
          </a:p>
        </p:txBody>
      </p:sp>
    </p:spTree>
    <p:extLst>
      <p:ext uri="{BB962C8B-B14F-4D97-AF65-F5344CB8AC3E}">
        <p14:creationId xmlns:p14="http://schemas.microsoft.com/office/powerpoint/2010/main" val="1352447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a:t>
            </a:r>
          </a:p>
        </p:txBody>
      </p:sp>
      <p:sp>
        <p:nvSpPr>
          <p:cNvPr id="4" name="Slide Number Placeholder 3"/>
          <p:cNvSpPr>
            <a:spLocks noGrp="1"/>
          </p:cNvSpPr>
          <p:nvPr>
            <p:ph type="sldNum" sz="quarter" idx="5"/>
          </p:nvPr>
        </p:nvSpPr>
        <p:spPr/>
        <p:txBody>
          <a:bodyPr/>
          <a:lstStyle/>
          <a:p>
            <a:fld id="{D3226ECC-6A2C-404D-A497-F0503AA823FD}" type="slidenum">
              <a:rPr lang="en-US" smtClean="0"/>
              <a:t>22</a:t>
            </a:fld>
            <a:endParaRPr lang="en-US"/>
          </a:p>
        </p:txBody>
      </p:sp>
    </p:spTree>
    <p:extLst>
      <p:ext uri="{BB962C8B-B14F-4D97-AF65-F5344CB8AC3E}">
        <p14:creationId xmlns:p14="http://schemas.microsoft.com/office/powerpoint/2010/main" val="1540697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State of the art treatment facility, with updated equipment, family atmosphere. </a:t>
            </a:r>
          </a:p>
          <a:p>
            <a:r>
              <a:rPr lang="en-US" dirty="0"/>
              <a:t>• Safety precautions</a:t>
            </a:r>
          </a:p>
          <a:p>
            <a:r>
              <a:rPr lang="en-US" dirty="0"/>
              <a:t>• 15 years in Cape Coral</a:t>
            </a:r>
          </a:p>
          <a:p>
            <a:r>
              <a:rPr lang="en-US" dirty="0"/>
              <a:t>• Family-owned</a:t>
            </a:r>
          </a:p>
          <a:p>
            <a:r>
              <a:rPr lang="en-US" dirty="0"/>
              <a:t>• Second-mile service</a:t>
            </a:r>
          </a:p>
          <a:p>
            <a:endParaRPr lang="en-US" dirty="0"/>
          </a:p>
          <a:p>
            <a:endParaRPr lang="en-US" dirty="0"/>
          </a:p>
        </p:txBody>
      </p:sp>
      <p:sp>
        <p:nvSpPr>
          <p:cNvPr id="4" name="Slide Number Placeholder 3"/>
          <p:cNvSpPr>
            <a:spLocks noGrp="1"/>
          </p:cNvSpPr>
          <p:nvPr>
            <p:ph type="sldNum" sz="quarter" idx="5"/>
          </p:nvPr>
        </p:nvSpPr>
        <p:spPr/>
        <p:txBody>
          <a:bodyPr/>
          <a:lstStyle/>
          <a:p>
            <a:fld id="{D3226ECC-6A2C-404D-A497-F0503AA823FD}" type="slidenum">
              <a:rPr lang="en-US" smtClean="0"/>
              <a:t>23</a:t>
            </a:fld>
            <a:endParaRPr lang="en-US"/>
          </a:p>
        </p:txBody>
      </p:sp>
    </p:spTree>
    <p:extLst>
      <p:ext uri="{BB962C8B-B14F-4D97-AF65-F5344CB8AC3E}">
        <p14:creationId xmlns:p14="http://schemas.microsoft.com/office/powerpoint/2010/main" val="3641440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Open Wide</a:t>
            </a:r>
          </a:p>
          <a:p>
            <a:pPr marL="228600" indent="-228600">
              <a:buAutoNum type="arabicPeriod"/>
            </a:pPr>
            <a:r>
              <a:rPr lang="en-US" dirty="0"/>
              <a:t>Mouth breathing / Snoring</a:t>
            </a:r>
          </a:p>
          <a:p>
            <a:pPr marL="228600" indent="-228600">
              <a:buAutoNum type="arabicPeriod"/>
            </a:pPr>
            <a:r>
              <a:rPr lang="en-US" dirty="0"/>
              <a:t>Biting nails</a:t>
            </a:r>
          </a:p>
          <a:p>
            <a:pPr marL="228600" indent="-228600">
              <a:buAutoNum type="arabicPeriod"/>
            </a:pPr>
            <a:r>
              <a:rPr lang="en-US" dirty="0"/>
              <a:t>Electronics in bed</a:t>
            </a:r>
          </a:p>
          <a:p>
            <a:pPr marL="228600" indent="-228600">
              <a:buAutoNum type="arabicPeriod"/>
            </a:pPr>
            <a:r>
              <a:rPr lang="en-US" dirty="0"/>
              <a:t>Trauma / car accident</a:t>
            </a:r>
          </a:p>
          <a:p>
            <a:pPr marL="228600" indent="-228600">
              <a:buAutoNum type="arabicPeriod"/>
            </a:pPr>
            <a:r>
              <a:rPr lang="en-US" dirty="0"/>
              <a:t>Bad posture</a:t>
            </a:r>
          </a:p>
        </p:txBody>
      </p:sp>
      <p:sp>
        <p:nvSpPr>
          <p:cNvPr id="4" name="Slide Number Placeholder 3"/>
          <p:cNvSpPr>
            <a:spLocks noGrp="1"/>
          </p:cNvSpPr>
          <p:nvPr>
            <p:ph type="sldNum" sz="quarter" idx="5"/>
          </p:nvPr>
        </p:nvSpPr>
        <p:spPr/>
        <p:txBody>
          <a:bodyPr/>
          <a:lstStyle/>
          <a:p>
            <a:fld id="{D3226ECC-6A2C-404D-A497-F0503AA823FD}" type="slidenum">
              <a:rPr lang="en-US" smtClean="0"/>
              <a:t>3</a:t>
            </a:fld>
            <a:endParaRPr lang="en-US"/>
          </a:p>
        </p:txBody>
      </p:sp>
    </p:spTree>
    <p:extLst>
      <p:ext uri="{BB962C8B-B14F-4D97-AF65-F5344CB8AC3E}">
        <p14:creationId xmlns:p14="http://schemas.microsoft.com/office/powerpoint/2010/main" val="4125450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When the pathology underlying craniofacial pain is unknown, there is nothing to “cure” and we will do best by focusing our treatments on what associated dysfunctions (mechanical, postural, and muscular) </a:t>
            </a:r>
            <a:endParaRPr lang="en-US" b="0" dirty="0">
              <a:effectLst/>
            </a:endParaRPr>
          </a:p>
          <a:p>
            <a:pPr rtl="0" fontAlgn="base"/>
            <a:r>
              <a:rPr lang="en-US" sz="1200" b="0" i="0" u="none" strike="noStrike" kern="1200" dirty="0">
                <a:solidFill>
                  <a:schemeClr val="tx1"/>
                </a:solidFill>
                <a:effectLst/>
                <a:latin typeface="+mn-lt"/>
                <a:ea typeface="+mn-ea"/>
                <a:cs typeface="+mn-cs"/>
              </a:rPr>
              <a:t>Poor postural behavior habits</a:t>
            </a:r>
          </a:p>
          <a:p>
            <a:pPr lvl="1" rtl="0" fontAlgn="base"/>
            <a:r>
              <a:rPr lang="en-US" sz="1200" b="0" i="0" u="none" strike="noStrike" kern="1200" dirty="0">
                <a:solidFill>
                  <a:schemeClr val="tx1"/>
                </a:solidFill>
                <a:effectLst/>
                <a:latin typeface="+mn-lt"/>
                <a:ea typeface="+mn-ea"/>
                <a:cs typeface="+mn-cs"/>
              </a:rPr>
              <a:t>Sitting (unsupported) </a:t>
            </a:r>
          </a:p>
          <a:p>
            <a:pPr lvl="1" rtl="0" fontAlgn="base"/>
            <a:r>
              <a:rPr lang="en-US" sz="1200" b="0" i="0" u="none" strike="noStrike" kern="1200" dirty="0">
                <a:solidFill>
                  <a:schemeClr val="tx1"/>
                </a:solidFill>
                <a:effectLst/>
                <a:latin typeface="+mn-lt"/>
                <a:ea typeface="+mn-ea"/>
                <a:cs typeface="+mn-cs"/>
              </a:rPr>
              <a:t>Sleeping neck in end range position (stomach, too large of pillow)</a:t>
            </a:r>
          </a:p>
          <a:p>
            <a:pPr lvl="1" rtl="0" fontAlgn="base"/>
            <a:r>
              <a:rPr lang="en-US" sz="1200" b="0" i="0" u="none" strike="noStrike" kern="1200" dirty="0">
                <a:solidFill>
                  <a:schemeClr val="tx1"/>
                </a:solidFill>
                <a:effectLst/>
                <a:latin typeface="+mn-lt"/>
                <a:ea typeface="+mn-ea"/>
                <a:cs typeface="+mn-cs"/>
              </a:rPr>
              <a:t>Biting nails or cheek</a:t>
            </a:r>
          </a:p>
          <a:p>
            <a:pPr lvl="1" rtl="0" fontAlgn="base"/>
            <a:r>
              <a:rPr lang="en-US" sz="1200" b="0" i="0" u="none" strike="noStrike" kern="1200" dirty="0">
                <a:solidFill>
                  <a:schemeClr val="tx1"/>
                </a:solidFill>
                <a:effectLst/>
                <a:latin typeface="+mn-lt"/>
                <a:ea typeface="+mn-ea"/>
                <a:cs typeface="+mn-cs"/>
              </a:rPr>
              <a:t>Clenching </a:t>
            </a:r>
          </a:p>
          <a:p>
            <a:pPr lvl="1" rtl="0" fontAlgn="base"/>
            <a:r>
              <a:rPr lang="en-US" sz="1200" b="0" i="0" u="none" strike="noStrike" kern="1200" dirty="0">
                <a:solidFill>
                  <a:schemeClr val="tx1"/>
                </a:solidFill>
                <a:effectLst/>
                <a:latin typeface="+mn-lt"/>
                <a:ea typeface="+mn-ea"/>
                <a:cs typeface="+mn-cs"/>
              </a:rPr>
              <a:t>Gum chewing </a:t>
            </a:r>
          </a:p>
          <a:p>
            <a:pPr rtl="0" fontAlgn="base"/>
            <a:r>
              <a:rPr lang="en-US" sz="1200" b="0" i="0" u="none" strike="noStrike" kern="1200" dirty="0">
                <a:solidFill>
                  <a:schemeClr val="tx1"/>
                </a:solidFill>
                <a:effectLst/>
                <a:latin typeface="+mn-lt"/>
                <a:ea typeface="+mn-ea"/>
                <a:cs typeface="+mn-cs"/>
              </a:rPr>
              <a:t>Mechanical</a:t>
            </a:r>
          </a:p>
          <a:p>
            <a:pPr lvl="1" rtl="0" fontAlgn="base"/>
            <a:r>
              <a:rPr lang="en-US" sz="1200" b="0" i="0" u="none" strike="noStrike" kern="1200" dirty="0">
                <a:solidFill>
                  <a:schemeClr val="tx1"/>
                </a:solidFill>
                <a:effectLst/>
                <a:latin typeface="+mn-lt"/>
                <a:ea typeface="+mn-ea"/>
                <a:cs typeface="+mn-cs"/>
              </a:rPr>
              <a:t>Lack of mobility in joints (thoracic cervical, TMJ)</a:t>
            </a:r>
          </a:p>
          <a:p>
            <a:pPr lvl="1" rtl="0" fontAlgn="base"/>
            <a:r>
              <a:rPr lang="en-US" sz="1200" b="0" i="0" u="none" strike="noStrike" kern="1200" dirty="0">
                <a:solidFill>
                  <a:schemeClr val="tx1"/>
                </a:solidFill>
                <a:effectLst/>
                <a:latin typeface="+mn-lt"/>
                <a:ea typeface="+mn-ea"/>
                <a:cs typeface="+mn-cs"/>
              </a:rPr>
              <a:t>Hyper or hypomobility </a:t>
            </a:r>
          </a:p>
          <a:p>
            <a:pPr lvl="1" rtl="0" fontAlgn="base"/>
            <a:r>
              <a:rPr lang="en-US" sz="1200" b="0" i="0" u="none" strike="noStrike" kern="1200" dirty="0">
                <a:solidFill>
                  <a:schemeClr val="tx1"/>
                </a:solidFill>
                <a:effectLst/>
                <a:latin typeface="+mn-lt"/>
                <a:ea typeface="+mn-ea"/>
                <a:cs typeface="+mn-cs"/>
              </a:rPr>
              <a:t>Myofascial restriction </a:t>
            </a:r>
          </a:p>
          <a:p>
            <a:pPr rtl="0" fontAlgn="base"/>
            <a:r>
              <a:rPr lang="en-US" sz="1200" b="0" i="0" u="none" strike="noStrike" kern="1200" dirty="0">
                <a:solidFill>
                  <a:schemeClr val="tx1"/>
                </a:solidFill>
                <a:effectLst/>
                <a:latin typeface="+mn-lt"/>
                <a:ea typeface="+mn-ea"/>
                <a:cs typeface="+mn-cs"/>
              </a:rPr>
              <a:t>Muscular </a:t>
            </a:r>
          </a:p>
          <a:p>
            <a:pPr lvl="1" rtl="0" fontAlgn="base"/>
            <a:r>
              <a:rPr lang="en-US" sz="1200" b="0" i="0" u="none" strike="noStrike" kern="1200" dirty="0">
                <a:solidFill>
                  <a:schemeClr val="tx1"/>
                </a:solidFill>
                <a:effectLst/>
                <a:latin typeface="+mn-lt"/>
                <a:ea typeface="+mn-ea"/>
                <a:cs typeface="+mn-cs"/>
              </a:rPr>
              <a:t>Imbalance in flexibility </a:t>
            </a:r>
          </a:p>
          <a:p>
            <a:pPr lvl="1" rtl="0" fontAlgn="base"/>
            <a:r>
              <a:rPr lang="en-US" sz="1200" b="0" i="0" u="none" strike="noStrike" kern="1200" dirty="0">
                <a:solidFill>
                  <a:schemeClr val="tx1"/>
                </a:solidFill>
                <a:effectLst/>
                <a:latin typeface="+mn-lt"/>
                <a:ea typeface="+mn-ea"/>
                <a:cs typeface="+mn-cs"/>
              </a:rPr>
              <a:t>Weak</a:t>
            </a:r>
          </a:p>
          <a:p>
            <a:pPr lvl="1" rtl="0" fontAlgn="base"/>
            <a:r>
              <a:rPr lang="en-US" sz="1200" b="0" i="0" u="none" strike="noStrike" kern="1200" dirty="0">
                <a:solidFill>
                  <a:schemeClr val="tx1"/>
                </a:solidFill>
                <a:effectLst/>
                <a:latin typeface="+mn-lt"/>
                <a:ea typeface="+mn-ea"/>
                <a:cs typeface="+mn-cs"/>
              </a:rPr>
              <a:t>Hypertrophy excessive strength imbalance </a:t>
            </a:r>
          </a:p>
          <a:p>
            <a:pPr rtl="0" fontAlgn="base"/>
            <a:r>
              <a:rPr lang="en-US" sz="1200" b="0" i="0" u="none" strike="noStrike" kern="1200" dirty="0">
                <a:solidFill>
                  <a:schemeClr val="tx1"/>
                </a:solidFill>
                <a:effectLst/>
                <a:latin typeface="+mn-lt"/>
                <a:ea typeface="+mn-ea"/>
                <a:cs typeface="+mn-cs"/>
              </a:rPr>
              <a:t>Nerve</a:t>
            </a:r>
          </a:p>
          <a:p>
            <a:pPr lvl="1" rtl="0" fontAlgn="base"/>
            <a:r>
              <a:rPr lang="en-US" sz="1200" b="0" i="0" u="none" strike="noStrike" kern="1200" dirty="0">
                <a:solidFill>
                  <a:schemeClr val="tx1"/>
                </a:solidFill>
                <a:effectLst/>
                <a:latin typeface="+mn-lt"/>
                <a:ea typeface="+mn-ea"/>
                <a:cs typeface="+mn-cs"/>
              </a:rPr>
              <a:t>Hypersensitivity </a:t>
            </a:r>
          </a:p>
          <a:p>
            <a:endParaRPr lang="en-US" dirty="0"/>
          </a:p>
        </p:txBody>
      </p:sp>
      <p:sp>
        <p:nvSpPr>
          <p:cNvPr id="4" name="Slide Number Placeholder 3"/>
          <p:cNvSpPr>
            <a:spLocks noGrp="1"/>
          </p:cNvSpPr>
          <p:nvPr>
            <p:ph type="sldNum" sz="quarter" idx="5"/>
          </p:nvPr>
        </p:nvSpPr>
        <p:spPr/>
        <p:txBody>
          <a:bodyPr/>
          <a:lstStyle/>
          <a:p>
            <a:fld id="{D3226ECC-6A2C-404D-A497-F0503AA823FD}" type="slidenum">
              <a:rPr lang="en-US" smtClean="0"/>
              <a:t>4</a:t>
            </a:fld>
            <a:endParaRPr lang="en-US"/>
          </a:p>
        </p:txBody>
      </p:sp>
    </p:spTree>
    <p:extLst>
      <p:ext uri="{BB962C8B-B14F-4D97-AF65-F5344CB8AC3E}">
        <p14:creationId xmlns:p14="http://schemas.microsoft.com/office/powerpoint/2010/main" val="1153368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226ECC-6A2C-404D-A497-F0503AA823FD}" type="slidenum">
              <a:rPr lang="en-US" smtClean="0"/>
              <a:t>7</a:t>
            </a:fld>
            <a:endParaRPr lang="en-US"/>
          </a:p>
        </p:txBody>
      </p:sp>
    </p:spTree>
    <p:extLst>
      <p:ext uri="{BB962C8B-B14F-4D97-AF65-F5344CB8AC3E}">
        <p14:creationId xmlns:p14="http://schemas.microsoft.com/office/powerpoint/2010/main" val="3633856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Characteristics of 511 patients with TMD referred for physical therapy.</a:t>
            </a:r>
          </a:p>
          <a:p>
            <a:endParaRPr lang="en-US" dirty="0"/>
          </a:p>
          <a:p>
            <a:r>
              <a:rPr lang="en-US" dirty="0"/>
              <a:t>The co-existence of neck pain and TMD has been reported previously and its clinical implications should not be underestimated.</a:t>
            </a:r>
          </a:p>
          <a:p>
            <a:endParaRPr lang="en-US" dirty="0"/>
          </a:p>
          <a:p>
            <a:r>
              <a:rPr lang="en-US" dirty="0"/>
              <a:t>By Stephen Kraus, PT: Oral Surg Oral Med Oral </a:t>
            </a:r>
            <a:r>
              <a:rPr lang="en-US" dirty="0" err="1"/>
              <a:t>Pathol</a:t>
            </a:r>
            <a:r>
              <a:rPr lang="en-US" dirty="0"/>
              <a:t> Oral </a:t>
            </a:r>
            <a:r>
              <a:rPr lang="en-US" dirty="0" err="1"/>
              <a:t>Radiol</a:t>
            </a:r>
            <a:r>
              <a:rPr lang="en-US" dirty="0"/>
              <a:t> 2014; 118:432-439</a:t>
            </a:r>
          </a:p>
        </p:txBody>
      </p:sp>
      <p:sp>
        <p:nvSpPr>
          <p:cNvPr id="4" name="Slide Number Placeholder 3"/>
          <p:cNvSpPr>
            <a:spLocks noGrp="1"/>
          </p:cNvSpPr>
          <p:nvPr>
            <p:ph type="sldNum" sz="quarter" idx="5"/>
          </p:nvPr>
        </p:nvSpPr>
        <p:spPr/>
        <p:txBody>
          <a:bodyPr/>
          <a:lstStyle/>
          <a:p>
            <a:fld id="{D3226ECC-6A2C-404D-A497-F0503AA823FD}" type="slidenum">
              <a:rPr lang="en-US" smtClean="0"/>
              <a:t>8</a:t>
            </a:fld>
            <a:endParaRPr lang="en-US"/>
          </a:p>
        </p:txBody>
      </p:sp>
    </p:spTree>
    <p:extLst>
      <p:ext uri="{BB962C8B-B14F-4D97-AF65-F5344CB8AC3E}">
        <p14:creationId xmlns:p14="http://schemas.microsoft.com/office/powerpoint/2010/main" val="2888391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*Correlations between Posture and Jaw Relations, Danner, </a:t>
            </a:r>
            <a:r>
              <a:rPr lang="en-US" dirty="0" err="1"/>
              <a:t>Jakstat</a:t>
            </a:r>
            <a:r>
              <a:rPr lang="en-US" dirty="0"/>
              <a:t> and </a:t>
            </a:r>
            <a:r>
              <a:rPr lang="en-US" dirty="0" err="1"/>
              <a:t>Ahlers</a:t>
            </a:r>
            <a:r>
              <a:rPr lang="en-US" dirty="0"/>
              <a:t>, Journal of Craniomandibular Function, 2009; 1(2): 149-163</a:t>
            </a:r>
          </a:p>
        </p:txBody>
      </p:sp>
      <p:sp>
        <p:nvSpPr>
          <p:cNvPr id="4" name="Slide Number Placeholder 3"/>
          <p:cNvSpPr>
            <a:spLocks noGrp="1"/>
          </p:cNvSpPr>
          <p:nvPr>
            <p:ph type="sldNum" sz="quarter" idx="5"/>
          </p:nvPr>
        </p:nvSpPr>
        <p:spPr/>
        <p:txBody>
          <a:bodyPr/>
          <a:lstStyle/>
          <a:p>
            <a:fld id="{D3226ECC-6A2C-404D-A497-F0503AA823FD}" type="slidenum">
              <a:rPr lang="en-US" smtClean="0"/>
              <a:t>9</a:t>
            </a:fld>
            <a:endParaRPr lang="en-US"/>
          </a:p>
        </p:txBody>
      </p:sp>
    </p:spTree>
    <p:extLst>
      <p:ext uri="{BB962C8B-B14F-4D97-AF65-F5344CB8AC3E}">
        <p14:creationId xmlns:p14="http://schemas.microsoft.com/office/powerpoint/2010/main" val="1529465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*Correlations between Posture and Jaw Relations, Danner, </a:t>
            </a:r>
            <a:r>
              <a:rPr lang="en-US" dirty="0" err="1"/>
              <a:t>Jakstat</a:t>
            </a:r>
            <a:r>
              <a:rPr lang="en-US" dirty="0"/>
              <a:t> and </a:t>
            </a:r>
            <a:r>
              <a:rPr lang="en-US" dirty="0" err="1"/>
              <a:t>Ahlers</a:t>
            </a:r>
            <a:r>
              <a:rPr lang="en-US" dirty="0"/>
              <a:t>, Journal of Craniomandibular Function, 2009; 1(2): 149-163</a:t>
            </a:r>
          </a:p>
          <a:p>
            <a:endParaRPr lang="en-US" dirty="0"/>
          </a:p>
        </p:txBody>
      </p:sp>
      <p:sp>
        <p:nvSpPr>
          <p:cNvPr id="4" name="Slide Number Placeholder 3"/>
          <p:cNvSpPr>
            <a:spLocks noGrp="1"/>
          </p:cNvSpPr>
          <p:nvPr>
            <p:ph type="sldNum" sz="quarter" idx="5"/>
          </p:nvPr>
        </p:nvSpPr>
        <p:spPr/>
        <p:txBody>
          <a:bodyPr/>
          <a:lstStyle/>
          <a:p>
            <a:fld id="{D3226ECC-6A2C-404D-A497-F0503AA823FD}" type="slidenum">
              <a:rPr lang="en-US" smtClean="0"/>
              <a:t>10</a:t>
            </a:fld>
            <a:endParaRPr lang="en-US"/>
          </a:p>
        </p:txBody>
      </p:sp>
    </p:spTree>
    <p:extLst>
      <p:ext uri="{BB962C8B-B14F-4D97-AF65-F5344CB8AC3E}">
        <p14:creationId xmlns:p14="http://schemas.microsoft.com/office/powerpoint/2010/main" val="1040211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*Head immobilization can impair jaw function. </a:t>
            </a:r>
            <a:r>
              <a:rPr lang="en-US" dirty="0" err="1"/>
              <a:t>Haggman-Henrikson</a:t>
            </a:r>
            <a:r>
              <a:rPr lang="en-US" dirty="0"/>
              <a:t> B, </a:t>
            </a:r>
            <a:r>
              <a:rPr lang="en-US" dirty="0" err="1"/>
              <a:t>Nordh</a:t>
            </a:r>
            <a:r>
              <a:rPr lang="en-US" dirty="0"/>
              <a:t> E, Zafar H, Eriksson PO., J Dent Res., 2006 Nov; 85(11):1001-5</a:t>
            </a:r>
          </a:p>
          <a:p>
            <a:endParaRPr lang="en-US" dirty="0"/>
          </a:p>
        </p:txBody>
      </p:sp>
      <p:sp>
        <p:nvSpPr>
          <p:cNvPr id="4" name="Slide Number Placeholder 3"/>
          <p:cNvSpPr>
            <a:spLocks noGrp="1"/>
          </p:cNvSpPr>
          <p:nvPr>
            <p:ph type="sldNum" sz="quarter" idx="5"/>
          </p:nvPr>
        </p:nvSpPr>
        <p:spPr/>
        <p:txBody>
          <a:bodyPr/>
          <a:lstStyle/>
          <a:p>
            <a:fld id="{D3226ECC-6A2C-404D-A497-F0503AA823FD}" type="slidenum">
              <a:rPr lang="en-US" smtClean="0"/>
              <a:t>11</a:t>
            </a:fld>
            <a:endParaRPr lang="en-US"/>
          </a:p>
        </p:txBody>
      </p:sp>
    </p:spTree>
    <p:extLst>
      <p:ext uri="{BB962C8B-B14F-4D97-AF65-F5344CB8AC3E}">
        <p14:creationId xmlns:p14="http://schemas.microsoft.com/office/powerpoint/2010/main" val="2749151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26721"/>
            <a:ext cx="9144000" cy="1655762"/>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471361-3A71-0F49-B0FD-04F6B37FF953}" type="datetimeFigureOut">
              <a:rPr lang="en-US" smtClean="0"/>
              <a:t>3/27/22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4D568-D750-DD41-BE22-5318B33B0CFF}" type="slidenum">
              <a:rPr lang="en-US" smtClean="0"/>
              <a:t>‹#›</a:t>
            </a:fld>
            <a:endParaRPr lang="en-US"/>
          </a:p>
        </p:txBody>
      </p:sp>
    </p:spTree>
    <p:extLst>
      <p:ext uri="{BB962C8B-B14F-4D97-AF65-F5344CB8AC3E}">
        <p14:creationId xmlns:p14="http://schemas.microsoft.com/office/powerpoint/2010/main" val="1413838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471361-3A71-0F49-B0FD-04F6B37FF953}" type="datetimeFigureOut">
              <a:rPr lang="en-US" smtClean="0"/>
              <a:t>3/27/22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4D568-D750-DD41-BE22-5318B33B0CFF}" type="slidenum">
              <a:rPr lang="en-US" smtClean="0"/>
              <a:t>‹#›</a:t>
            </a:fld>
            <a:endParaRPr lang="en-US"/>
          </a:p>
        </p:txBody>
      </p:sp>
    </p:spTree>
    <p:extLst>
      <p:ext uri="{BB962C8B-B14F-4D97-AF65-F5344CB8AC3E}">
        <p14:creationId xmlns:p14="http://schemas.microsoft.com/office/powerpoint/2010/main" val="1461483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471361-3A71-0F49-B0FD-04F6B37FF953}" type="datetimeFigureOut">
              <a:rPr lang="en-US" smtClean="0"/>
              <a:t>3/27/22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4D568-D750-DD41-BE22-5318B33B0CFF}" type="slidenum">
              <a:rPr lang="en-US" smtClean="0"/>
              <a:t>‹#›</a:t>
            </a:fld>
            <a:endParaRPr lang="en-US"/>
          </a:p>
        </p:txBody>
      </p:sp>
    </p:spTree>
    <p:extLst>
      <p:ext uri="{BB962C8B-B14F-4D97-AF65-F5344CB8AC3E}">
        <p14:creationId xmlns:p14="http://schemas.microsoft.com/office/powerpoint/2010/main" val="1815814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7471361-3A71-0F49-B0FD-04F6B37FF953}" type="datetimeFigureOut">
              <a:rPr lang="en-US" smtClean="0"/>
              <a:t>3/27/22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4D568-D750-DD41-BE22-5318B33B0CFF}" type="slidenum">
              <a:rPr lang="en-US" smtClean="0"/>
              <a:t>‹#›</a:t>
            </a:fld>
            <a:endParaRPr lang="en-US"/>
          </a:p>
        </p:txBody>
      </p:sp>
    </p:spTree>
    <p:extLst>
      <p:ext uri="{BB962C8B-B14F-4D97-AF65-F5344CB8AC3E}">
        <p14:creationId xmlns:p14="http://schemas.microsoft.com/office/powerpoint/2010/main" val="2508144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471361-3A71-0F49-B0FD-04F6B37FF953}" type="datetimeFigureOut">
              <a:rPr lang="en-US" smtClean="0"/>
              <a:t>3/27/22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A4D568-D750-DD41-BE22-5318B33B0CFF}" type="slidenum">
              <a:rPr lang="en-US" smtClean="0"/>
              <a:t>‹#›</a:t>
            </a:fld>
            <a:endParaRPr lang="en-US"/>
          </a:p>
        </p:txBody>
      </p:sp>
    </p:spTree>
    <p:extLst>
      <p:ext uri="{BB962C8B-B14F-4D97-AF65-F5344CB8AC3E}">
        <p14:creationId xmlns:p14="http://schemas.microsoft.com/office/powerpoint/2010/main" val="111213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471361-3A71-0F49-B0FD-04F6B37FF953}" type="datetimeFigureOut">
              <a:rPr lang="en-US" smtClean="0"/>
              <a:t>3/27/22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A4D568-D750-DD41-BE22-5318B33B0CFF}" type="slidenum">
              <a:rPr lang="en-US" smtClean="0"/>
              <a:t>‹#›</a:t>
            </a:fld>
            <a:endParaRPr lang="en-US"/>
          </a:p>
        </p:txBody>
      </p:sp>
    </p:spTree>
    <p:extLst>
      <p:ext uri="{BB962C8B-B14F-4D97-AF65-F5344CB8AC3E}">
        <p14:creationId xmlns:p14="http://schemas.microsoft.com/office/powerpoint/2010/main" val="3740726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77471361-3A71-0F49-B0FD-04F6B37FF953}" type="datetimeFigureOut">
              <a:rPr lang="en-US" smtClean="0"/>
              <a:t>3/27/22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A4D568-D750-DD41-BE22-5318B33B0CFF}" type="slidenum">
              <a:rPr lang="en-US" smtClean="0"/>
              <a:t>‹#›</a:t>
            </a:fld>
            <a:endParaRPr lang="en-US"/>
          </a:p>
        </p:txBody>
      </p:sp>
    </p:spTree>
    <p:extLst>
      <p:ext uri="{BB962C8B-B14F-4D97-AF65-F5344CB8AC3E}">
        <p14:creationId xmlns:p14="http://schemas.microsoft.com/office/powerpoint/2010/main" val="2420378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471361-3A71-0F49-B0FD-04F6B37FF953}" type="datetimeFigureOut">
              <a:rPr lang="en-US" smtClean="0"/>
              <a:t>3/27/22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A4D568-D750-DD41-BE22-5318B33B0CFF}" type="slidenum">
              <a:rPr lang="en-US" smtClean="0"/>
              <a:t>‹#›</a:t>
            </a:fld>
            <a:endParaRPr lang="en-US"/>
          </a:p>
        </p:txBody>
      </p:sp>
    </p:spTree>
    <p:extLst>
      <p:ext uri="{BB962C8B-B14F-4D97-AF65-F5344CB8AC3E}">
        <p14:creationId xmlns:p14="http://schemas.microsoft.com/office/powerpoint/2010/main" val="2089767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928919-5AE8-CF42-8C20-9353893CD3F1}"/>
              </a:ext>
            </a:extLst>
          </p:cNvPr>
          <p:cNvSpPr>
            <a:spLocks noGrp="1"/>
          </p:cNvSpPr>
          <p:nvPr>
            <p:ph type="title"/>
          </p:nvPr>
        </p:nvSpPr>
        <p:spPr/>
        <p:txBody>
          <a:bodyPr/>
          <a:lstStyle>
            <a:lvl1pPr>
              <a:defRPr b="1" i="0">
                <a:latin typeface="Aller" panose="020B0503030302020204" pitchFamily="34" charset="77"/>
              </a:defRPr>
            </a:lvl1pPr>
          </a:lstStyle>
          <a:p>
            <a:r>
              <a:rPr lang="en-US" dirty="0"/>
              <a:t>Click to edit Master title style</a:t>
            </a:r>
          </a:p>
        </p:txBody>
      </p:sp>
    </p:spTree>
    <p:extLst>
      <p:ext uri="{BB962C8B-B14F-4D97-AF65-F5344CB8AC3E}">
        <p14:creationId xmlns:p14="http://schemas.microsoft.com/office/powerpoint/2010/main" val="3374793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471361-3A71-0F49-B0FD-04F6B37FF953}" type="datetimeFigureOut">
              <a:rPr lang="en-US" smtClean="0"/>
              <a:t>3/27/22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A4D568-D750-DD41-BE22-5318B33B0CFF}" type="slidenum">
              <a:rPr lang="en-US" smtClean="0"/>
              <a:t>‹#›</a:t>
            </a:fld>
            <a:endParaRPr lang="en-US"/>
          </a:p>
        </p:txBody>
      </p:sp>
    </p:spTree>
    <p:extLst>
      <p:ext uri="{BB962C8B-B14F-4D97-AF65-F5344CB8AC3E}">
        <p14:creationId xmlns:p14="http://schemas.microsoft.com/office/powerpoint/2010/main" val="3426928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7471361-3A71-0F49-B0FD-04F6B37FF953}" type="datetimeFigureOut">
              <a:rPr lang="en-US" smtClean="0"/>
              <a:t>3/27/22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A4D568-D750-DD41-BE22-5318B33B0CFF}" type="slidenum">
              <a:rPr lang="en-US" smtClean="0"/>
              <a:t>‹#›</a:t>
            </a:fld>
            <a:endParaRPr lang="en-US"/>
          </a:p>
        </p:txBody>
      </p:sp>
    </p:spTree>
    <p:extLst>
      <p:ext uri="{BB962C8B-B14F-4D97-AF65-F5344CB8AC3E}">
        <p14:creationId xmlns:p14="http://schemas.microsoft.com/office/powerpoint/2010/main" val="601670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86423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471361-3A71-0F49-B0FD-04F6B37FF953}" type="datetimeFigureOut">
              <a:rPr lang="en-US" smtClean="0"/>
              <a:t>3/27/22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A4D568-D750-DD41-BE22-5318B33B0CFF}" type="slidenum">
              <a:rPr lang="en-US" smtClean="0"/>
              <a:t>‹#›</a:t>
            </a:fld>
            <a:endParaRPr lang="en-US"/>
          </a:p>
        </p:txBody>
      </p:sp>
    </p:spTree>
    <p:extLst>
      <p:ext uri="{BB962C8B-B14F-4D97-AF65-F5344CB8AC3E}">
        <p14:creationId xmlns:p14="http://schemas.microsoft.com/office/powerpoint/2010/main" val="3219206295"/>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lnSpc>
          <a:spcPct val="90000"/>
        </a:lnSpc>
        <a:spcBef>
          <a:spcPct val="0"/>
        </a:spcBef>
        <a:buNone/>
        <a:defRPr sz="4400" b="0" i="0" kern="1200">
          <a:solidFill>
            <a:schemeClr val="bg1"/>
          </a:solidFill>
          <a:latin typeface="Aller" panose="020B05030303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ler" panose="020B05030303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ler" panose="020B05030303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ler" panose="020B05030303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ler" panose="020B05030303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ler" panose="020B05030303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0.jpg"/><Relationship Id="rId4" Type="http://schemas.openxmlformats.org/officeDocument/2006/relationships/image" Target="../media/image39.jpg"/></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8.jp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9.jpg"/><Relationship Id="rId7"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g"/><Relationship Id="rId4" Type="http://schemas.openxmlformats.org/officeDocument/2006/relationships/image" Target="../media/image50.jpg"/></Relationships>
</file>

<file path=ppt/slides/_rels/slide3.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1DECCE-4415-434B-B562-B5ADB784A424}"/>
              </a:ext>
            </a:extLst>
          </p:cNvPr>
          <p:cNvSpPr/>
          <p:nvPr/>
        </p:nvSpPr>
        <p:spPr>
          <a:xfrm>
            <a:off x="1" y="5234986"/>
            <a:ext cx="12192000" cy="1623014"/>
          </a:xfrm>
          <a:prstGeom prst="rect">
            <a:avLst/>
          </a:prstGeom>
          <a:solidFill>
            <a:srgbClr val="0172A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DB21C5AE-3112-6A4F-909E-8BA1F164373A}"/>
              </a:ext>
            </a:extLst>
          </p:cNvPr>
          <p:cNvSpPr>
            <a:spLocks noGrp="1"/>
          </p:cNvSpPr>
          <p:nvPr>
            <p:ph type="ctrTitle"/>
          </p:nvPr>
        </p:nvSpPr>
        <p:spPr>
          <a:xfrm>
            <a:off x="1218186" y="2843328"/>
            <a:ext cx="6099768" cy="1623014"/>
          </a:xfrm>
        </p:spPr>
        <p:txBody>
          <a:bodyPr>
            <a:noAutofit/>
          </a:bodyPr>
          <a:lstStyle/>
          <a:p>
            <a:pPr>
              <a:lnSpc>
                <a:spcPct val="100000"/>
              </a:lnSpc>
            </a:pPr>
            <a:r>
              <a:rPr lang="en-US" sz="3600" b="1" dirty="0">
                <a:solidFill>
                  <a:schemeClr val="accent4"/>
                </a:solidFill>
              </a:rPr>
              <a:t>How the Cervical Spine Impacts the </a:t>
            </a:r>
            <a:br>
              <a:rPr lang="en-US" sz="3600" b="1" dirty="0">
                <a:solidFill>
                  <a:schemeClr val="accent4"/>
                </a:solidFill>
              </a:rPr>
            </a:br>
            <a:r>
              <a:rPr lang="en-US" sz="3600" b="1" dirty="0">
                <a:solidFill>
                  <a:schemeClr val="accent4"/>
                </a:solidFill>
              </a:rPr>
              <a:t>Temporomandibular Joint</a:t>
            </a:r>
            <a:endParaRPr lang="en-US" sz="2400" i="1" dirty="0">
              <a:solidFill>
                <a:schemeClr val="accent4"/>
              </a:solidFill>
            </a:endParaRPr>
          </a:p>
        </p:txBody>
      </p:sp>
      <p:pic>
        <p:nvPicPr>
          <p:cNvPr id="4" name="Picture 3">
            <a:extLst>
              <a:ext uri="{FF2B5EF4-FFF2-40B4-BE49-F238E27FC236}">
                <a16:creationId xmlns:a16="http://schemas.microsoft.com/office/drawing/2014/main" id="{62A6A8A8-3EA5-D944-8AA1-695D84470CDD}"/>
              </a:ext>
            </a:extLst>
          </p:cNvPr>
          <p:cNvPicPr>
            <a:picLocks noChangeAspect="1"/>
          </p:cNvPicPr>
          <p:nvPr/>
        </p:nvPicPr>
        <p:blipFill>
          <a:blip r:embed="rId3"/>
          <a:srcRect/>
          <a:stretch/>
        </p:blipFill>
        <p:spPr>
          <a:xfrm>
            <a:off x="3838967" y="322080"/>
            <a:ext cx="4682903" cy="1058635"/>
          </a:xfrm>
          <a:prstGeom prst="rect">
            <a:avLst/>
          </a:prstGeom>
        </p:spPr>
      </p:pic>
      <p:sp>
        <p:nvSpPr>
          <p:cNvPr id="5" name="TextBox 4">
            <a:extLst>
              <a:ext uri="{FF2B5EF4-FFF2-40B4-BE49-F238E27FC236}">
                <a16:creationId xmlns:a16="http://schemas.microsoft.com/office/drawing/2014/main" id="{109D9290-05DC-0A46-B22D-E9A737D906DE}"/>
              </a:ext>
            </a:extLst>
          </p:cNvPr>
          <p:cNvSpPr txBox="1"/>
          <p:nvPr/>
        </p:nvSpPr>
        <p:spPr>
          <a:xfrm>
            <a:off x="628204" y="5581813"/>
            <a:ext cx="6421525" cy="954107"/>
          </a:xfrm>
          <a:prstGeom prst="rect">
            <a:avLst/>
          </a:prstGeom>
          <a:noFill/>
        </p:spPr>
        <p:txBody>
          <a:bodyPr wrap="square" rtlCol="0">
            <a:spAutoFit/>
          </a:bodyPr>
          <a:lstStyle/>
          <a:p>
            <a:pPr algn="ctr"/>
            <a:r>
              <a:rPr lang="en-US" sz="2800" b="1" dirty="0">
                <a:solidFill>
                  <a:schemeClr val="bg1"/>
                </a:solidFill>
              </a:rPr>
              <a:t>By Dr. Matthew Harkness DPT, MTC, CFC</a:t>
            </a:r>
          </a:p>
          <a:p>
            <a:pPr algn="ctr"/>
            <a:r>
              <a:rPr lang="en-US" sz="2800" b="1" dirty="0">
                <a:solidFill>
                  <a:schemeClr val="bg1"/>
                </a:solidFill>
              </a:rPr>
              <a:t>Craniofacial Physical Therapist </a:t>
            </a:r>
            <a:endParaRPr lang="en-US" sz="2800" dirty="0">
              <a:solidFill>
                <a:schemeClr val="bg1"/>
              </a:solidFill>
            </a:endParaRPr>
          </a:p>
        </p:txBody>
      </p:sp>
      <p:pic>
        <p:nvPicPr>
          <p:cNvPr id="9" name="Picture 8">
            <a:extLst>
              <a:ext uri="{FF2B5EF4-FFF2-40B4-BE49-F238E27FC236}">
                <a16:creationId xmlns:a16="http://schemas.microsoft.com/office/drawing/2014/main" id="{3ECF6F55-A68D-CD4D-B7C0-66E22059B791}"/>
              </a:ext>
            </a:extLst>
          </p:cNvPr>
          <p:cNvPicPr>
            <a:picLocks noChangeAspect="1"/>
          </p:cNvPicPr>
          <p:nvPr/>
        </p:nvPicPr>
        <p:blipFill>
          <a:blip r:embed="rId4"/>
          <a:srcRect/>
          <a:stretch/>
        </p:blipFill>
        <p:spPr>
          <a:xfrm>
            <a:off x="6991106" y="1523999"/>
            <a:ext cx="5527744" cy="7738843"/>
          </a:xfrm>
          <a:prstGeom prst="rect">
            <a:avLst/>
          </a:prstGeom>
        </p:spPr>
      </p:pic>
    </p:spTree>
    <p:extLst>
      <p:ext uri="{BB962C8B-B14F-4D97-AF65-F5344CB8AC3E}">
        <p14:creationId xmlns:p14="http://schemas.microsoft.com/office/powerpoint/2010/main" val="2195220285"/>
      </p:ext>
    </p:extLst>
  </p:cSld>
  <p:clrMapOvr>
    <a:masterClrMapping/>
  </p:clrMapOvr>
  <p:transition advClick="0" advTm="300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E3C8C-5E83-D846-8B9D-32EE34AD0F98}"/>
              </a:ext>
            </a:extLst>
          </p:cNvPr>
          <p:cNvSpPr>
            <a:spLocks noGrp="1"/>
          </p:cNvSpPr>
          <p:nvPr>
            <p:ph type="title"/>
          </p:nvPr>
        </p:nvSpPr>
        <p:spPr/>
        <p:txBody>
          <a:bodyPr>
            <a:normAutofit fontScale="90000"/>
          </a:bodyPr>
          <a:lstStyle/>
          <a:p>
            <a:r>
              <a:rPr lang="en-US" dirty="0"/>
              <a:t>Interactions between Head </a:t>
            </a:r>
            <a:br>
              <a:rPr lang="en-US" dirty="0"/>
            </a:br>
            <a:r>
              <a:rPr lang="en-US" dirty="0"/>
              <a:t>and Mandibular Position*</a:t>
            </a:r>
          </a:p>
        </p:txBody>
      </p:sp>
      <p:sp>
        <p:nvSpPr>
          <p:cNvPr id="3" name="TextBox 2">
            <a:extLst>
              <a:ext uri="{FF2B5EF4-FFF2-40B4-BE49-F238E27FC236}">
                <a16:creationId xmlns:a16="http://schemas.microsoft.com/office/drawing/2014/main" id="{2B1F920D-2FAA-8047-B523-00A942FD3510}"/>
              </a:ext>
            </a:extLst>
          </p:cNvPr>
          <p:cNvSpPr txBox="1"/>
          <p:nvPr/>
        </p:nvSpPr>
        <p:spPr>
          <a:xfrm>
            <a:off x="701365" y="2702627"/>
            <a:ext cx="4979494" cy="1077218"/>
          </a:xfrm>
          <a:prstGeom prst="rect">
            <a:avLst/>
          </a:prstGeom>
          <a:noFill/>
        </p:spPr>
        <p:txBody>
          <a:bodyPr wrap="square" rtlCol="0">
            <a:spAutoFit/>
          </a:bodyPr>
          <a:lstStyle/>
          <a:p>
            <a:pPr algn="ctr"/>
            <a:r>
              <a:rPr lang="en-US" sz="3200" dirty="0">
                <a:solidFill>
                  <a:srgbClr val="0172AC"/>
                </a:solidFill>
                <a:latin typeface="Aller" panose="020B0503030302020204" pitchFamily="34" charset="77"/>
              </a:rPr>
              <a:t>Cervical Flexion to Cervical Extension</a:t>
            </a:r>
          </a:p>
        </p:txBody>
      </p:sp>
      <p:sp>
        <p:nvSpPr>
          <p:cNvPr id="4" name="TextBox 3">
            <a:extLst>
              <a:ext uri="{FF2B5EF4-FFF2-40B4-BE49-F238E27FC236}">
                <a16:creationId xmlns:a16="http://schemas.microsoft.com/office/drawing/2014/main" id="{D839007C-4A68-A04E-ACAA-C7471231FFFE}"/>
              </a:ext>
            </a:extLst>
          </p:cNvPr>
          <p:cNvSpPr txBox="1"/>
          <p:nvPr/>
        </p:nvSpPr>
        <p:spPr>
          <a:xfrm>
            <a:off x="308758" y="4449478"/>
            <a:ext cx="5787242" cy="1569660"/>
          </a:xfrm>
          <a:prstGeom prst="rect">
            <a:avLst/>
          </a:prstGeom>
          <a:noFill/>
        </p:spPr>
        <p:txBody>
          <a:bodyPr wrap="square" rtlCol="0">
            <a:spAutoFit/>
          </a:bodyPr>
          <a:lstStyle/>
          <a:p>
            <a:pPr algn="ctr"/>
            <a:r>
              <a:rPr lang="en-US" sz="3200" dirty="0">
                <a:solidFill>
                  <a:srgbClr val="0172AC"/>
                </a:solidFill>
                <a:latin typeface="Aller" panose="020B0503030302020204" pitchFamily="34" charset="77"/>
              </a:rPr>
              <a:t>Mandibular Protrusion to Retrusion</a:t>
            </a:r>
          </a:p>
          <a:p>
            <a:pPr algn="ctr"/>
            <a:r>
              <a:rPr lang="en-US" sz="3200" dirty="0">
                <a:solidFill>
                  <a:srgbClr val="0172AC"/>
                </a:solidFill>
                <a:latin typeface="Aller" panose="020B0503030302020204" pitchFamily="34" charset="77"/>
              </a:rPr>
              <a:t>Teeth contact more ant to post</a:t>
            </a:r>
          </a:p>
        </p:txBody>
      </p:sp>
      <p:pic>
        <p:nvPicPr>
          <p:cNvPr id="6" name="Picture 5">
            <a:extLst>
              <a:ext uri="{FF2B5EF4-FFF2-40B4-BE49-F238E27FC236}">
                <a16:creationId xmlns:a16="http://schemas.microsoft.com/office/drawing/2014/main" id="{AE6AE2C2-DD2D-1A44-BA5B-1AAF9B1E3324}"/>
              </a:ext>
            </a:extLst>
          </p:cNvPr>
          <p:cNvPicPr>
            <a:picLocks noChangeAspect="1"/>
          </p:cNvPicPr>
          <p:nvPr/>
        </p:nvPicPr>
        <p:blipFill>
          <a:blip r:embed="rId3"/>
          <a:srcRect/>
          <a:stretch/>
        </p:blipFill>
        <p:spPr>
          <a:xfrm>
            <a:off x="6531804" y="2693225"/>
            <a:ext cx="5330776" cy="3276600"/>
          </a:xfrm>
          <a:prstGeom prst="rect">
            <a:avLst/>
          </a:prstGeom>
        </p:spPr>
      </p:pic>
    </p:spTree>
    <p:extLst>
      <p:ext uri="{BB962C8B-B14F-4D97-AF65-F5344CB8AC3E}">
        <p14:creationId xmlns:p14="http://schemas.microsoft.com/office/powerpoint/2010/main" val="264318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0.70"/>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EA879-46DB-E04D-9369-3F7B4CE2CA75}"/>
              </a:ext>
            </a:extLst>
          </p:cNvPr>
          <p:cNvSpPr>
            <a:spLocks noGrp="1"/>
          </p:cNvSpPr>
          <p:nvPr>
            <p:ph type="title"/>
          </p:nvPr>
        </p:nvSpPr>
        <p:spPr/>
        <p:txBody>
          <a:bodyPr>
            <a:normAutofit fontScale="90000"/>
          </a:bodyPr>
          <a:lstStyle/>
          <a:p>
            <a:r>
              <a:rPr lang="en-US" dirty="0"/>
              <a:t>Head Immobilization </a:t>
            </a:r>
            <a:br>
              <a:rPr lang="en-US" dirty="0"/>
            </a:br>
            <a:r>
              <a:rPr lang="en-US" dirty="0"/>
              <a:t>can Impair Jaw Function*</a:t>
            </a:r>
          </a:p>
        </p:txBody>
      </p:sp>
      <p:pic>
        <p:nvPicPr>
          <p:cNvPr id="4" name="Picture 3" descr="A person holding a red cup&#10;&#10;Description automatically generated with medium confidence">
            <a:extLst>
              <a:ext uri="{FF2B5EF4-FFF2-40B4-BE49-F238E27FC236}">
                <a16:creationId xmlns:a16="http://schemas.microsoft.com/office/drawing/2014/main" id="{3E6AEFF5-C739-1341-8A57-08181D812868}"/>
              </a:ext>
            </a:extLst>
          </p:cNvPr>
          <p:cNvPicPr>
            <a:picLocks noChangeAspect="1"/>
          </p:cNvPicPr>
          <p:nvPr/>
        </p:nvPicPr>
        <p:blipFill>
          <a:blip r:embed="rId3"/>
          <a:stretch>
            <a:fillRect/>
          </a:stretch>
        </p:blipFill>
        <p:spPr>
          <a:xfrm>
            <a:off x="7370839" y="2318698"/>
            <a:ext cx="4233915" cy="4174177"/>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FA4C1D47-A061-2644-89AD-2E141E555139}"/>
              </a:ext>
            </a:extLst>
          </p:cNvPr>
          <p:cNvSpPr txBox="1"/>
          <p:nvPr/>
        </p:nvSpPr>
        <p:spPr>
          <a:xfrm>
            <a:off x="403761" y="2882292"/>
            <a:ext cx="6483926" cy="3046988"/>
          </a:xfrm>
          <a:prstGeom prst="rect">
            <a:avLst/>
          </a:prstGeom>
          <a:noFill/>
        </p:spPr>
        <p:txBody>
          <a:bodyPr wrap="square" rtlCol="0">
            <a:spAutoFit/>
          </a:bodyPr>
          <a:lstStyle/>
          <a:p>
            <a:pPr algn="ctr"/>
            <a:r>
              <a:rPr lang="en-US" sz="3200" dirty="0">
                <a:solidFill>
                  <a:srgbClr val="0172AC"/>
                </a:solidFill>
                <a:latin typeface="Aller" panose="020B0503030302020204" pitchFamily="34" charset="77"/>
              </a:rPr>
              <a:t>Mandibular and head-neck movements were recorded to occur at the same time during rhythmic jaw activities in 12 healthy adults, with and without fixation of the head</a:t>
            </a:r>
          </a:p>
        </p:txBody>
      </p:sp>
    </p:spTree>
    <p:extLst>
      <p:ext uri="{BB962C8B-B14F-4D97-AF65-F5344CB8AC3E}">
        <p14:creationId xmlns:p14="http://schemas.microsoft.com/office/powerpoint/2010/main" val="314128661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EA879-46DB-E04D-9369-3F7B4CE2CA75}"/>
              </a:ext>
            </a:extLst>
          </p:cNvPr>
          <p:cNvSpPr>
            <a:spLocks noGrp="1"/>
          </p:cNvSpPr>
          <p:nvPr>
            <p:ph type="title"/>
          </p:nvPr>
        </p:nvSpPr>
        <p:spPr>
          <a:xfrm>
            <a:off x="838200" y="388875"/>
            <a:ext cx="10515600" cy="864235"/>
          </a:xfrm>
        </p:spPr>
        <p:txBody>
          <a:bodyPr>
            <a:normAutofit fontScale="90000"/>
          </a:bodyPr>
          <a:lstStyle/>
          <a:p>
            <a:r>
              <a:rPr lang="en-US" dirty="0"/>
              <a:t>Head Immobilization </a:t>
            </a:r>
            <a:br>
              <a:rPr lang="en-US" dirty="0"/>
            </a:br>
            <a:r>
              <a:rPr lang="en-US" dirty="0"/>
              <a:t>can Impair Jaw Function*</a:t>
            </a:r>
          </a:p>
        </p:txBody>
      </p:sp>
      <p:pic>
        <p:nvPicPr>
          <p:cNvPr id="4" name="Picture 3" descr="A person holding a red cup&#10;&#10;Description automatically generated with medium confidence">
            <a:extLst>
              <a:ext uri="{FF2B5EF4-FFF2-40B4-BE49-F238E27FC236}">
                <a16:creationId xmlns:a16="http://schemas.microsoft.com/office/drawing/2014/main" id="{3E6AEFF5-C739-1341-8A57-08181D812868}"/>
              </a:ext>
            </a:extLst>
          </p:cNvPr>
          <p:cNvPicPr>
            <a:picLocks noChangeAspect="1"/>
          </p:cNvPicPr>
          <p:nvPr/>
        </p:nvPicPr>
        <p:blipFill>
          <a:blip r:embed="rId3"/>
          <a:stretch>
            <a:fillRect/>
          </a:stretch>
        </p:blipFill>
        <p:spPr>
          <a:xfrm>
            <a:off x="7370839" y="2318698"/>
            <a:ext cx="4233915" cy="4174177"/>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FA4C1D47-A061-2644-89AD-2E141E555139}"/>
              </a:ext>
            </a:extLst>
          </p:cNvPr>
          <p:cNvSpPr txBox="1"/>
          <p:nvPr/>
        </p:nvSpPr>
        <p:spPr>
          <a:xfrm>
            <a:off x="427512" y="3238552"/>
            <a:ext cx="6483926" cy="2062103"/>
          </a:xfrm>
          <a:prstGeom prst="rect">
            <a:avLst/>
          </a:prstGeom>
          <a:noFill/>
        </p:spPr>
        <p:txBody>
          <a:bodyPr wrap="square" rtlCol="0">
            <a:spAutoFit/>
          </a:bodyPr>
          <a:lstStyle/>
          <a:p>
            <a:pPr algn="ctr"/>
            <a:r>
              <a:rPr lang="en-US" sz="3200" dirty="0">
                <a:solidFill>
                  <a:srgbClr val="0172AC"/>
                </a:solidFill>
                <a:latin typeface="Aller" panose="020B0503030302020204" pitchFamily="34" charset="77"/>
              </a:rPr>
              <a:t>The mandibular movements were significantly reduced in sessions with head fixation, opening reduced about 10mm</a:t>
            </a:r>
          </a:p>
        </p:txBody>
      </p:sp>
    </p:spTree>
    <p:extLst>
      <p:ext uri="{BB962C8B-B14F-4D97-AF65-F5344CB8AC3E}">
        <p14:creationId xmlns:p14="http://schemas.microsoft.com/office/powerpoint/2010/main" val="244396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3E623-2E4F-A641-9DAF-D3AA980A5030}"/>
              </a:ext>
            </a:extLst>
          </p:cNvPr>
          <p:cNvSpPr>
            <a:spLocks noGrp="1"/>
          </p:cNvSpPr>
          <p:nvPr>
            <p:ph type="title"/>
          </p:nvPr>
        </p:nvSpPr>
        <p:spPr/>
        <p:txBody>
          <a:bodyPr/>
          <a:lstStyle/>
          <a:p>
            <a:r>
              <a:rPr lang="en-US" dirty="0"/>
              <a:t>Bridging the Gap</a:t>
            </a:r>
          </a:p>
        </p:txBody>
      </p:sp>
      <p:pic>
        <p:nvPicPr>
          <p:cNvPr id="4" name="Picture 3" descr="A dentist examining a patient&#10;&#10;Description automatically generated with low confidence">
            <a:extLst>
              <a:ext uri="{FF2B5EF4-FFF2-40B4-BE49-F238E27FC236}">
                <a16:creationId xmlns:a16="http://schemas.microsoft.com/office/drawing/2014/main" id="{A575DCD2-D1D4-9642-BEA9-64E478FDBC14}"/>
              </a:ext>
            </a:extLst>
          </p:cNvPr>
          <p:cNvPicPr>
            <a:picLocks noChangeAspect="1"/>
          </p:cNvPicPr>
          <p:nvPr/>
        </p:nvPicPr>
        <p:blipFill>
          <a:blip r:embed="rId3"/>
          <a:stretch>
            <a:fillRect/>
          </a:stretch>
        </p:blipFill>
        <p:spPr>
          <a:xfrm>
            <a:off x="308821" y="2232562"/>
            <a:ext cx="3898305" cy="2594758"/>
          </a:xfrm>
          <a:prstGeom prst="rect">
            <a:avLst/>
          </a:prstGeom>
        </p:spPr>
      </p:pic>
      <p:pic>
        <p:nvPicPr>
          <p:cNvPr id="6" name="Picture 5" descr="A picture containing indoor, person, hand&#10;&#10;Description automatically generated">
            <a:extLst>
              <a:ext uri="{FF2B5EF4-FFF2-40B4-BE49-F238E27FC236}">
                <a16:creationId xmlns:a16="http://schemas.microsoft.com/office/drawing/2014/main" id="{8BBF00E1-B2B3-044E-B65C-AAF2AAF65B9C}"/>
              </a:ext>
            </a:extLst>
          </p:cNvPr>
          <p:cNvPicPr>
            <a:picLocks noChangeAspect="1"/>
          </p:cNvPicPr>
          <p:nvPr/>
        </p:nvPicPr>
        <p:blipFill>
          <a:blip r:embed="rId4"/>
          <a:stretch>
            <a:fillRect/>
          </a:stretch>
        </p:blipFill>
        <p:spPr>
          <a:xfrm>
            <a:off x="4021953" y="3918856"/>
            <a:ext cx="4109849" cy="2725387"/>
          </a:xfrm>
          <a:prstGeom prst="rect">
            <a:avLst/>
          </a:prstGeom>
          <a:ln w="76200">
            <a:solidFill>
              <a:schemeClr val="bg1"/>
            </a:solidFill>
          </a:ln>
        </p:spPr>
      </p:pic>
      <p:pic>
        <p:nvPicPr>
          <p:cNvPr id="8" name="Picture 7" descr="A picture containing person&#10;&#10;Description automatically generated">
            <a:extLst>
              <a:ext uri="{FF2B5EF4-FFF2-40B4-BE49-F238E27FC236}">
                <a16:creationId xmlns:a16="http://schemas.microsoft.com/office/drawing/2014/main" id="{1029B105-4D62-3441-8761-936DE4F0BAAF}"/>
              </a:ext>
            </a:extLst>
          </p:cNvPr>
          <p:cNvPicPr>
            <a:picLocks noChangeAspect="1"/>
          </p:cNvPicPr>
          <p:nvPr/>
        </p:nvPicPr>
        <p:blipFill>
          <a:blip r:embed="rId5"/>
          <a:stretch>
            <a:fillRect/>
          </a:stretch>
        </p:blipFill>
        <p:spPr>
          <a:xfrm>
            <a:off x="7769143" y="2375064"/>
            <a:ext cx="4114036" cy="2725387"/>
          </a:xfrm>
          <a:prstGeom prst="rect">
            <a:avLst/>
          </a:prstGeom>
          <a:ln w="76200">
            <a:solidFill>
              <a:schemeClr val="bg1"/>
            </a:solidFill>
          </a:ln>
        </p:spPr>
      </p:pic>
      <p:sp>
        <p:nvSpPr>
          <p:cNvPr id="9" name="TextBox 8">
            <a:extLst>
              <a:ext uri="{FF2B5EF4-FFF2-40B4-BE49-F238E27FC236}">
                <a16:creationId xmlns:a16="http://schemas.microsoft.com/office/drawing/2014/main" id="{18B600AB-730D-3B40-A22B-BE33322F526A}"/>
              </a:ext>
            </a:extLst>
          </p:cNvPr>
          <p:cNvSpPr txBox="1"/>
          <p:nvPr/>
        </p:nvSpPr>
        <p:spPr>
          <a:xfrm>
            <a:off x="653864" y="5100451"/>
            <a:ext cx="2635601" cy="584775"/>
          </a:xfrm>
          <a:prstGeom prst="rect">
            <a:avLst/>
          </a:prstGeom>
          <a:noFill/>
        </p:spPr>
        <p:txBody>
          <a:bodyPr wrap="square" rtlCol="0">
            <a:spAutoFit/>
          </a:bodyPr>
          <a:lstStyle/>
          <a:p>
            <a:pPr algn="ctr"/>
            <a:r>
              <a:rPr lang="en-US" sz="3200" dirty="0">
                <a:solidFill>
                  <a:srgbClr val="0172AC"/>
                </a:solidFill>
                <a:latin typeface="Aller" panose="020B0503030302020204" pitchFamily="34" charset="77"/>
              </a:rPr>
              <a:t>Dentistry</a:t>
            </a:r>
          </a:p>
        </p:txBody>
      </p:sp>
      <p:sp>
        <p:nvSpPr>
          <p:cNvPr id="10" name="TextBox 9">
            <a:extLst>
              <a:ext uri="{FF2B5EF4-FFF2-40B4-BE49-F238E27FC236}">
                <a16:creationId xmlns:a16="http://schemas.microsoft.com/office/drawing/2014/main" id="{5283673A-615C-294B-864D-45E6319C06E5}"/>
              </a:ext>
            </a:extLst>
          </p:cNvPr>
          <p:cNvSpPr txBox="1"/>
          <p:nvPr/>
        </p:nvSpPr>
        <p:spPr>
          <a:xfrm>
            <a:off x="4759076" y="2422564"/>
            <a:ext cx="2635601" cy="1077218"/>
          </a:xfrm>
          <a:prstGeom prst="rect">
            <a:avLst/>
          </a:prstGeom>
          <a:noFill/>
        </p:spPr>
        <p:txBody>
          <a:bodyPr wrap="square" rtlCol="0">
            <a:spAutoFit/>
          </a:bodyPr>
          <a:lstStyle/>
          <a:p>
            <a:pPr algn="ctr"/>
            <a:r>
              <a:rPr lang="en-US" sz="3200" dirty="0">
                <a:solidFill>
                  <a:srgbClr val="0172AC"/>
                </a:solidFill>
                <a:latin typeface="Aller" panose="020B0503030302020204" pitchFamily="34" charset="77"/>
              </a:rPr>
              <a:t>Physical Therapy</a:t>
            </a:r>
          </a:p>
        </p:txBody>
      </p:sp>
      <p:sp>
        <p:nvSpPr>
          <p:cNvPr id="11" name="TextBox 10">
            <a:extLst>
              <a:ext uri="{FF2B5EF4-FFF2-40B4-BE49-F238E27FC236}">
                <a16:creationId xmlns:a16="http://schemas.microsoft.com/office/drawing/2014/main" id="{6AC9D82D-B431-FC42-9CCF-BCFB76D08AE1}"/>
              </a:ext>
            </a:extLst>
          </p:cNvPr>
          <p:cNvSpPr txBox="1"/>
          <p:nvPr/>
        </p:nvSpPr>
        <p:spPr>
          <a:xfrm>
            <a:off x="8718199" y="5281549"/>
            <a:ext cx="2635601" cy="584775"/>
          </a:xfrm>
          <a:prstGeom prst="rect">
            <a:avLst/>
          </a:prstGeom>
          <a:noFill/>
        </p:spPr>
        <p:txBody>
          <a:bodyPr wrap="square" rtlCol="0">
            <a:spAutoFit/>
          </a:bodyPr>
          <a:lstStyle/>
          <a:p>
            <a:pPr algn="ctr"/>
            <a:r>
              <a:rPr lang="en-US" sz="3200" dirty="0">
                <a:solidFill>
                  <a:srgbClr val="0172AC"/>
                </a:solidFill>
                <a:latin typeface="Aller" panose="020B0503030302020204" pitchFamily="34" charset="77"/>
              </a:rPr>
              <a:t>TMD</a:t>
            </a:r>
          </a:p>
        </p:txBody>
      </p:sp>
      <p:sp>
        <p:nvSpPr>
          <p:cNvPr id="12" name="Curved Right Arrow 11">
            <a:extLst>
              <a:ext uri="{FF2B5EF4-FFF2-40B4-BE49-F238E27FC236}">
                <a16:creationId xmlns:a16="http://schemas.microsoft.com/office/drawing/2014/main" id="{436F9C2A-5796-644F-9CAD-934E5A41F7A3}"/>
              </a:ext>
            </a:extLst>
          </p:cNvPr>
          <p:cNvSpPr/>
          <p:nvPr/>
        </p:nvSpPr>
        <p:spPr>
          <a:xfrm>
            <a:off x="1815564" y="5881081"/>
            <a:ext cx="1619992" cy="739325"/>
          </a:xfrm>
          <a:prstGeom prst="curved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
        <p:nvSpPr>
          <p:cNvPr id="13" name="Curved Right Arrow 12">
            <a:extLst>
              <a:ext uri="{FF2B5EF4-FFF2-40B4-BE49-F238E27FC236}">
                <a16:creationId xmlns:a16="http://schemas.microsoft.com/office/drawing/2014/main" id="{6EE70917-495A-C446-BEE3-0D6A250E87FB}"/>
              </a:ext>
            </a:extLst>
          </p:cNvPr>
          <p:cNvSpPr/>
          <p:nvPr/>
        </p:nvSpPr>
        <p:spPr>
          <a:xfrm rot="10800000">
            <a:off x="8864290" y="5866324"/>
            <a:ext cx="1619992" cy="739325"/>
          </a:xfrm>
          <a:prstGeom prst="curved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2474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strVal val="#ppt_w*0.70"/>
                                          </p:val>
                                        </p:tav>
                                        <p:tav tm="100000">
                                          <p:val>
                                            <p:strVal val="#ppt_w"/>
                                          </p:val>
                                        </p:tav>
                                      </p:tavLst>
                                    </p:anim>
                                    <p:anim calcmode="lin" valueType="num">
                                      <p:cBhvr>
                                        <p:cTn id="14" dur="1000" fill="hold"/>
                                        <p:tgtEl>
                                          <p:spTgt spid="10"/>
                                        </p:tgtEl>
                                        <p:attrNameLst>
                                          <p:attrName>ppt_h</p:attrName>
                                        </p:attrNameLst>
                                      </p:cBhvr>
                                      <p:tavLst>
                                        <p:tav tm="0">
                                          <p:val>
                                            <p:strVal val="#ppt_h"/>
                                          </p:val>
                                        </p:tav>
                                        <p:tav tm="100000">
                                          <p:val>
                                            <p:strVal val="#ppt_h"/>
                                          </p:val>
                                        </p:tav>
                                      </p:tavLst>
                                    </p:anim>
                                    <p:animEffect transition="in" filter="fade">
                                      <p:cBhvr>
                                        <p:cTn id="15" dur="1000"/>
                                        <p:tgtEl>
                                          <p:spTgt spid="10"/>
                                        </p:tgtEl>
                                      </p:cBhvr>
                                    </p:animEffect>
                                  </p:childTnLst>
                                </p:cTn>
                              </p:par>
                            </p:childTnLst>
                          </p:cTn>
                        </p:par>
                        <p:par>
                          <p:cTn id="16" fill="hold">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strVal val="#ppt_w*0.70"/>
                                          </p:val>
                                        </p:tav>
                                        <p:tav tm="100000">
                                          <p:val>
                                            <p:strVal val="#ppt_w"/>
                                          </p:val>
                                        </p:tav>
                                      </p:tavLst>
                                    </p:anim>
                                    <p:anim calcmode="lin" valueType="num">
                                      <p:cBhvr>
                                        <p:cTn id="20" dur="1000" fill="hold"/>
                                        <p:tgtEl>
                                          <p:spTgt spid="11"/>
                                        </p:tgtEl>
                                        <p:attrNameLst>
                                          <p:attrName>ppt_h</p:attrName>
                                        </p:attrNameLst>
                                      </p:cBhvr>
                                      <p:tavLst>
                                        <p:tav tm="0">
                                          <p:val>
                                            <p:strVal val="#ppt_h"/>
                                          </p:val>
                                        </p:tav>
                                        <p:tav tm="100000">
                                          <p:val>
                                            <p:strVal val="#ppt_h"/>
                                          </p:val>
                                        </p:tav>
                                      </p:tavLst>
                                    </p:anim>
                                    <p:animEffect transition="in" filter="fade">
                                      <p:cBhvr>
                                        <p:cTn id="2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1B226-D804-FE40-976C-AC233B68A60B}"/>
              </a:ext>
            </a:extLst>
          </p:cNvPr>
          <p:cNvSpPr>
            <a:spLocks noGrp="1"/>
          </p:cNvSpPr>
          <p:nvPr>
            <p:ph type="title"/>
          </p:nvPr>
        </p:nvSpPr>
        <p:spPr/>
        <p:txBody>
          <a:bodyPr/>
          <a:lstStyle/>
          <a:p>
            <a:r>
              <a:rPr lang="en-US" dirty="0"/>
              <a:t>Increasing Dentists’ Awareness of PT</a:t>
            </a:r>
          </a:p>
        </p:txBody>
      </p:sp>
      <p:sp>
        <p:nvSpPr>
          <p:cNvPr id="3" name="TextBox 2">
            <a:extLst>
              <a:ext uri="{FF2B5EF4-FFF2-40B4-BE49-F238E27FC236}">
                <a16:creationId xmlns:a16="http://schemas.microsoft.com/office/drawing/2014/main" id="{38CF46B2-BE6E-A342-B399-BAE1AA0FE021}"/>
              </a:ext>
            </a:extLst>
          </p:cNvPr>
          <p:cNvSpPr txBox="1"/>
          <p:nvPr/>
        </p:nvSpPr>
        <p:spPr>
          <a:xfrm>
            <a:off x="308757" y="2104991"/>
            <a:ext cx="5427023" cy="4524315"/>
          </a:xfrm>
          <a:prstGeom prst="rect">
            <a:avLst/>
          </a:prstGeom>
          <a:noFill/>
        </p:spPr>
        <p:txBody>
          <a:bodyPr wrap="square" rtlCol="0">
            <a:spAutoFit/>
          </a:bodyPr>
          <a:lstStyle/>
          <a:p>
            <a:pPr algn="ctr"/>
            <a:r>
              <a:rPr lang="en-US" sz="3200" dirty="0">
                <a:solidFill>
                  <a:srgbClr val="0172AC"/>
                </a:solidFill>
                <a:latin typeface="Aller" panose="020B0503030302020204" pitchFamily="34" charset="77"/>
              </a:rPr>
              <a:t>Nearly 40% of dentists responding to a survey reported never having taken continuing education courses on TMD.</a:t>
            </a:r>
          </a:p>
          <a:p>
            <a:pPr algn="ctr"/>
            <a:endParaRPr lang="en-US" sz="3200" dirty="0">
              <a:solidFill>
                <a:srgbClr val="0172AC"/>
              </a:solidFill>
              <a:latin typeface="Aller" panose="020B0503030302020204" pitchFamily="34" charset="77"/>
            </a:endParaRPr>
          </a:p>
          <a:p>
            <a:pPr algn="ctr"/>
            <a:r>
              <a:rPr lang="en-US" sz="3200" dirty="0">
                <a:solidFill>
                  <a:srgbClr val="0172AC"/>
                </a:solidFill>
                <a:latin typeface="Aller" panose="020B0503030302020204" pitchFamily="34" charset="77"/>
              </a:rPr>
              <a:t>Only 2.5% of 10,000 dentists surveyed responded to the inquiry.</a:t>
            </a:r>
          </a:p>
        </p:txBody>
      </p:sp>
      <p:pic>
        <p:nvPicPr>
          <p:cNvPr id="5" name="Picture 4" descr="A picture containing person, indoor, sport, ceiling&#10;&#10;Description automatically generated">
            <a:extLst>
              <a:ext uri="{FF2B5EF4-FFF2-40B4-BE49-F238E27FC236}">
                <a16:creationId xmlns:a16="http://schemas.microsoft.com/office/drawing/2014/main" id="{734A9819-7F89-B545-B2E1-464F4D73FFD9}"/>
              </a:ext>
            </a:extLst>
          </p:cNvPr>
          <p:cNvPicPr>
            <a:picLocks noChangeAspect="1"/>
          </p:cNvPicPr>
          <p:nvPr/>
        </p:nvPicPr>
        <p:blipFill>
          <a:blip r:embed="rId3"/>
          <a:stretch>
            <a:fillRect/>
          </a:stretch>
        </p:blipFill>
        <p:spPr>
          <a:xfrm>
            <a:off x="6048500" y="2410690"/>
            <a:ext cx="5626842" cy="3912919"/>
          </a:xfrm>
          <a:prstGeom prst="rect">
            <a:avLst/>
          </a:prstGeom>
          <a:ln>
            <a:noFill/>
          </a:ln>
          <a:effectLst>
            <a:outerShdw blurRad="292100" dist="139700" dir="2700000" algn="tl" rotWithShape="0">
              <a:srgbClr val="333333">
                <a:alpha val="65000"/>
              </a:srgbClr>
            </a:outerShdw>
          </a:effectLst>
        </p:spPr>
      </p:pic>
      <p:pic>
        <p:nvPicPr>
          <p:cNvPr id="8" name="Picture 7" descr="Chart, pie chart&#10;&#10;Description automatically generated">
            <a:extLst>
              <a:ext uri="{FF2B5EF4-FFF2-40B4-BE49-F238E27FC236}">
                <a16:creationId xmlns:a16="http://schemas.microsoft.com/office/drawing/2014/main" id="{EE8BC56A-61FC-A249-8053-DCA23BCB7739}"/>
              </a:ext>
            </a:extLst>
          </p:cNvPr>
          <p:cNvPicPr>
            <a:picLocks noChangeAspect="1"/>
          </p:cNvPicPr>
          <p:nvPr/>
        </p:nvPicPr>
        <p:blipFill>
          <a:blip r:embed="rId4"/>
          <a:stretch>
            <a:fillRect/>
          </a:stretch>
        </p:blipFill>
        <p:spPr>
          <a:xfrm>
            <a:off x="9600624" y="4260672"/>
            <a:ext cx="2412838" cy="2475509"/>
          </a:xfrm>
          <a:prstGeom prst="rect">
            <a:avLst/>
          </a:prstGeom>
          <a:ln>
            <a:noFill/>
          </a:ln>
          <a:effectLst>
            <a:outerShdw dist="139700" dir="13293294" sx="104683" sy="104683" algn="tl" rotWithShape="0">
              <a:schemeClr val="bg1"/>
            </a:outerShdw>
          </a:effectLst>
        </p:spPr>
      </p:pic>
    </p:spTree>
    <p:extLst>
      <p:ext uri="{BB962C8B-B14F-4D97-AF65-F5344CB8AC3E}">
        <p14:creationId xmlns:p14="http://schemas.microsoft.com/office/powerpoint/2010/main" val="410775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98732-1B76-0347-BE41-5478111703DC}"/>
              </a:ext>
            </a:extLst>
          </p:cNvPr>
          <p:cNvSpPr>
            <a:spLocks noGrp="1"/>
          </p:cNvSpPr>
          <p:nvPr>
            <p:ph type="title"/>
          </p:nvPr>
        </p:nvSpPr>
        <p:spPr/>
        <p:txBody>
          <a:bodyPr/>
          <a:lstStyle/>
          <a:p>
            <a:r>
              <a:rPr lang="en-US" dirty="0"/>
              <a:t>Dentist TMD Evaluation &amp; Treatment</a:t>
            </a:r>
          </a:p>
        </p:txBody>
      </p:sp>
      <p:sp>
        <p:nvSpPr>
          <p:cNvPr id="5" name="TextBox 4">
            <a:extLst>
              <a:ext uri="{FF2B5EF4-FFF2-40B4-BE49-F238E27FC236}">
                <a16:creationId xmlns:a16="http://schemas.microsoft.com/office/drawing/2014/main" id="{3A03D5E1-A9AF-074F-A497-C3B03BDA4A62}"/>
              </a:ext>
            </a:extLst>
          </p:cNvPr>
          <p:cNvSpPr txBox="1"/>
          <p:nvPr/>
        </p:nvSpPr>
        <p:spPr>
          <a:xfrm>
            <a:off x="6948103" y="3896635"/>
            <a:ext cx="4939095" cy="2554545"/>
          </a:xfrm>
          <a:prstGeom prst="rect">
            <a:avLst/>
          </a:prstGeom>
          <a:noFill/>
        </p:spPr>
        <p:txBody>
          <a:bodyPr wrap="square" rtlCol="0">
            <a:spAutoFit/>
          </a:bodyPr>
          <a:lstStyle/>
          <a:p>
            <a:pPr algn="ctr">
              <a:lnSpc>
                <a:spcPct val="150000"/>
              </a:lnSpc>
            </a:pPr>
            <a:r>
              <a:rPr lang="en-US" sz="3200" dirty="0">
                <a:solidFill>
                  <a:srgbClr val="0172AC"/>
                </a:solidFill>
                <a:latin typeface="Aller" panose="020B0503030302020204" pitchFamily="34" charset="77"/>
              </a:rPr>
              <a:t>Bite splints (90%)</a:t>
            </a:r>
          </a:p>
          <a:p>
            <a:pPr algn="ctr">
              <a:lnSpc>
                <a:spcPct val="150000"/>
              </a:lnSpc>
            </a:pPr>
            <a:r>
              <a:rPr lang="en-US" sz="3200" dirty="0">
                <a:solidFill>
                  <a:srgbClr val="0172AC"/>
                </a:solidFill>
                <a:latin typeface="Aller" panose="020B0503030302020204" pitchFamily="34" charset="77"/>
              </a:rPr>
              <a:t>Prescription meds (62%)</a:t>
            </a:r>
          </a:p>
          <a:p>
            <a:pPr algn="ctr"/>
            <a:r>
              <a:rPr lang="en-US" sz="3200" dirty="0">
                <a:solidFill>
                  <a:srgbClr val="0172AC"/>
                </a:solidFill>
                <a:latin typeface="Aller" panose="020B0503030302020204" pitchFamily="34" charset="77"/>
              </a:rPr>
              <a:t>Occlusion correction (58%)</a:t>
            </a:r>
          </a:p>
        </p:txBody>
      </p:sp>
      <p:pic>
        <p:nvPicPr>
          <p:cNvPr id="7" name="Picture 6" descr="A close-up of a person's mouth&#10;&#10;Description automatically generated with low confidence">
            <a:extLst>
              <a:ext uri="{FF2B5EF4-FFF2-40B4-BE49-F238E27FC236}">
                <a16:creationId xmlns:a16="http://schemas.microsoft.com/office/drawing/2014/main" id="{18F8F3DC-4829-A343-8DE1-5BEEA296165B}"/>
              </a:ext>
            </a:extLst>
          </p:cNvPr>
          <p:cNvPicPr>
            <a:picLocks noChangeAspect="1"/>
          </p:cNvPicPr>
          <p:nvPr/>
        </p:nvPicPr>
        <p:blipFill>
          <a:blip r:embed="rId3"/>
          <a:stretch>
            <a:fillRect/>
          </a:stretch>
        </p:blipFill>
        <p:spPr>
          <a:xfrm>
            <a:off x="3440926" y="3860245"/>
            <a:ext cx="3351759" cy="2216828"/>
          </a:xfrm>
          <a:prstGeom prst="rect">
            <a:avLst/>
          </a:prstGeom>
        </p:spPr>
      </p:pic>
      <p:pic>
        <p:nvPicPr>
          <p:cNvPr id="9" name="Picture 8" descr="A person writing on a piece of paper&#10;&#10;Description automatically generated with medium confidence">
            <a:extLst>
              <a:ext uri="{FF2B5EF4-FFF2-40B4-BE49-F238E27FC236}">
                <a16:creationId xmlns:a16="http://schemas.microsoft.com/office/drawing/2014/main" id="{C838B660-E8F2-C046-AA6E-9300BD88211D}"/>
              </a:ext>
            </a:extLst>
          </p:cNvPr>
          <p:cNvPicPr>
            <a:picLocks noChangeAspect="1"/>
          </p:cNvPicPr>
          <p:nvPr/>
        </p:nvPicPr>
        <p:blipFill>
          <a:blip r:embed="rId4"/>
          <a:stretch>
            <a:fillRect/>
          </a:stretch>
        </p:blipFill>
        <p:spPr>
          <a:xfrm>
            <a:off x="650227" y="4310554"/>
            <a:ext cx="3351759" cy="2225088"/>
          </a:xfrm>
          <a:prstGeom prst="rect">
            <a:avLst/>
          </a:prstGeom>
          <a:ln w="76200">
            <a:solidFill>
              <a:schemeClr val="bg1"/>
            </a:solidFill>
          </a:ln>
        </p:spPr>
      </p:pic>
      <p:pic>
        <p:nvPicPr>
          <p:cNvPr id="11" name="Picture 10" descr="A picture containing person, person, close&#10;&#10;Description automatically generated">
            <a:extLst>
              <a:ext uri="{FF2B5EF4-FFF2-40B4-BE49-F238E27FC236}">
                <a16:creationId xmlns:a16="http://schemas.microsoft.com/office/drawing/2014/main" id="{EEC4A721-DCC6-BF41-9C2E-B63B63F0C4B6}"/>
              </a:ext>
            </a:extLst>
          </p:cNvPr>
          <p:cNvPicPr>
            <a:picLocks noChangeAspect="1"/>
          </p:cNvPicPr>
          <p:nvPr/>
        </p:nvPicPr>
        <p:blipFill>
          <a:blip r:embed="rId5"/>
          <a:stretch>
            <a:fillRect/>
          </a:stretch>
        </p:blipFill>
        <p:spPr>
          <a:xfrm>
            <a:off x="304802" y="2154786"/>
            <a:ext cx="3447802" cy="2283987"/>
          </a:xfrm>
          <a:prstGeom prst="rect">
            <a:avLst/>
          </a:prstGeom>
          <a:ln w="76200">
            <a:solidFill>
              <a:schemeClr val="bg1"/>
            </a:solidFill>
          </a:ln>
        </p:spPr>
      </p:pic>
      <p:sp>
        <p:nvSpPr>
          <p:cNvPr id="12" name="TextBox 11">
            <a:extLst>
              <a:ext uri="{FF2B5EF4-FFF2-40B4-BE49-F238E27FC236}">
                <a16:creationId xmlns:a16="http://schemas.microsoft.com/office/drawing/2014/main" id="{154DAAF7-24A0-5945-8C7D-76957D6BFAE7}"/>
              </a:ext>
            </a:extLst>
          </p:cNvPr>
          <p:cNvSpPr txBox="1"/>
          <p:nvPr/>
        </p:nvSpPr>
        <p:spPr>
          <a:xfrm>
            <a:off x="4157404" y="2397948"/>
            <a:ext cx="7729794" cy="1077218"/>
          </a:xfrm>
          <a:prstGeom prst="rect">
            <a:avLst/>
          </a:prstGeom>
          <a:noFill/>
        </p:spPr>
        <p:txBody>
          <a:bodyPr wrap="square" rtlCol="0">
            <a:spAutoFit/>
          </a:bodyPr>
          <a:lstStyle/>
          <a:p>
            <a:pPr algn="ctr"/>
            <a:r>
              <a:rPr lang="en-US" sz="3200" dirty="0">
                <a:solidFill>
                  <a:srgbClr val="0172AC"/>
                </a:solidFill>
                <a:latin typeface="Aller" panose="020B0503030302020204" pitchFamily="34" charset="77"/>
              </a:rPr>
              <a:t>The most frequent methods used to treat TMD patients who were not referred:</a:t>
            </a:r>
          </a:p>
        </p:txBody>
      </p:sp>
    </p:spTree>
    <p:extLst>
      <p:ext uri="{BB962C8B-B14F-4D97-AF65-F5344CB8AC3E}">
        <p14:creationId xmlns:p14="http://schemas.microsoft.com/office/powerpoint/2010/main" val="412927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98732-1B76-0347-BE41-5478111703DC}"/>
              </a:ext>
            </a:extLst>
          </p:cNvPr>
          <p:cNvSpPr>
            <a:spLocks noGrp="1"/>
          </p:cNvSpPr>
          <p:nvPr>
            <p:ph type="title"/>
          </p:nvPr>
        </p:nvSpPr>
        <p:spPr/>
        <p:txBody>
          <a:bodyPr/>
          <a:lstStyle/>
          <a:p>
            <a:r>
              <a:rPr lang="en-US" dirty="0"/>
              <a:t>Dentist TMD Evaluation &amp; Treatment</a:t>
            </a:r>
          </a:p>
        </p:txBody>
      </p:sp>
      <p:sp>
        <p:nvSpPr>
          <p:cNvPr id="3" name="Rectangle 2">
            <a:extLst>
              <a:ext uri="{FF2B5EF4-FFF2-40B4-BE49-F238E27FC236}">
                <a16:creationId xmlns:a16="http://schemas.microsoft.com/office/drawing/2014/main" id="{FC05DC68-6E05-BE47-BC10-FC6AAED935C8}"/>
              </a:ext>
            </a:extLst>
          </p:cNvPr>
          <p:cNvSpPr/>
          <p:nvPr/>
        </p:nvSpPr>
        <p:spPr>
          <a:xfrm>
            <a:off x="3752604" y="5118264"/>
            <a:ext cx="2980705" cy="160316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03D5E1-A9AF-074F-A497-C3B03BDA4A62}"/>
              </a:ext>
            </a:extLst>
          </p:cNvPr>
          <p:cNvSpPr txBox="1"/>
          <p:nvPr/>
        </p:nvSpPr>
        <p:spPr>
          <a:xfrm>
            <a:off x="7252905" y="3076555"/>
            <a:ext cx="4939095" cy="3416320"/>
          </a:xfrm>
          <a:prstGeom prst="rect">
            <a:avLst/>
          </a:prstGeom>
          <a:noFill/>
        </p:spPr>
        <p:txBody>
          <a:bodyPr wrap="square" rtlCol="0">
            <a:spAutoFit/>
          </a:bodyPr>
          <a:lstStyle/>
          <a:p>
            <a:pPr marL="285750" indent="-285750" fontAlgn="base">
              <a:buFont typeface="Arial" panose="020B0604020202020204" pitchFamily="34" charset="0"/>
              <a:buChar char="•"/>
            </a:pPr>
            <a:r>
              <a:rPr lang="en-US" sz="2400" dirty="0">
                <a:solidFill>
                  <a:srgbClr val="0172AC"/>
                </a:solidFill>
                <a:latin typeface="Aller" panose="020B0503030302020204" pitchFamily="34" charset="77"/>
              </a:rPr>
              <a:t>Ice/Heat </a:t>
            </a:r>
          </a:p>
          <a:p>
            <a:pPr marL="285750" indent="-285750" fontAlgn="base">
              <a:buFont typeface="Arial" panose="020B0604020202020204" pitchFamily="34" charset="0"/>
              <a:buChar char="•"/>
            </a:pPr>
            <a:r>
              <a:rPr lang="en-US" sz="2400" dirty="0">
                <a:solidFill>
                  <a:srgbClr val="0172AC"/>
                </a:solidFill>
                <a:latin typeface="Aller" panose="020B0503030302020204" pitchFamily="34" charset="77"/>
              </a:rPr>
              <a:t>Arthrocentesis</a:t>
            </a:r>
          </a:p>
          <a:p>
            <a:pPr marL="285750" indent="-285750" fontAlgn="base">
              <a:buFont typeface="Arial" panose="020B0604020202020204" pitchFamily="34" charset="0"/>
              <a:buChar char="•"/>
            </a:pPr>
            <a:r>
              <a:rPr lang="en-US" sz="2400" dirty="0">
                <a:solidFill>
                  <a:srgbClr val="0172AC"/>
                </a:solidFill>
                <a:latin typeface="Aller" panose="020B0503030302020204" pitchFamily="34" charset="77"/>
              </a:rPr>
              <a:t>Diet alteration</a:t>
            </a:r>
          </a:p>
          <a:p>
            <a:pPr marL="285750" indent="-285750" fontAlgn="base">
              <a:buFont typeface="Arial" panose="020B0604020202020204" pitchFamily="34" charset="0"/>
              <a:buChar char="•"/>
            </a:pPr>
            <a:r>
              <a:rPr lang="en-US" sz="2400" dirty="0">
                <a:solidFill>
                  <a:srgbClr val="0172AC"/>
                </a:solidFill>
                <a:latin typeface="Aller" panose="020B0503030302020204" pitchFamily="34" charset="77"/>
              </a:rPr>
              <a:t>Jaw and Neck Exercises</a:t>
            </a:r>
          </a:p>
          <a:p>
            <a:pPr marL="285750" indent="-285750" fontAlgn="base">
              <a:buFont typeface="Arial" panose="020B0604020202020204" pitchFamily="34" charset="0"/>
              <a:buChar char="•"/>
            </a:pPr>
            <a:r>
              <a:rPr lang="en-US" sz="2400" dirty="0">
                <a:solidFill>
                  <a:srgbClr val="0172AC"/>
                </a:solidFill>
                <a:latin typeface="Aller" panose="020B0503030302020204" pitchFamily="34" charset="77"/>
              </a:rPr>
              <a:t>Botox </a:t>
            </a:r>
          </a:p>
          <a:p>
            <a:pPr marL="285750" indent="-285750" fontAlgn="base">
              <a:buFont typeface="Arial" panose="020B0604020202020204" pitchFamily="34" charset="0"/>
              <a:buChar char="•"/>
            </a:pPr>
            <a:r>
              <a:rPr lang="en-US" sz="2400" dirty="0">
                <a:solidFill>
                  <a:srgbClr val="0172AC"/>
                </a:solidFill>
                <a:latin typeface="Aller" panose="020B0503030302020204" pitchFamily="34" charset="77"/>
              </a:rPr>
              <a:t>Trigger point injection</a:t>
            </a:r>
          </a:p>
          <a:p>
            <a:pPr marL="285750" indent="-285750" fontAlgn="base">
              <a:buFont typeface="Arial" panose="020B0604020202020204" pitchFamily="34" charset="0"/>
              <a:buChar char="•"/>
            </a:pPr>
            <a:r>
              <a:rPr lang="en-US" sz="2400" dirty="0">
                <a:solidFill>
                  <a:srgbClr val="0172AC"/>
                </a:solidFill>
                <a:latin typeface="Aller" panose="020B0503030302020204" pitchFamily="34" charset="77"/>
              </a:rPr>
              <a:t>Thermotherapy and Cryotherapy</a:t>
            </a:r>
          </a:p>
          <a:p>
            <a:pPr marL="285750" indent="-285750" fontAlgn="base">
              <a:buFont typeface="Arial" panose="020B0604020202020204" pitchFamily="34" charset="0"/>
              <a:buChar char="•"/>
            </a:pPr>
            <a:r>
              <a:rPr lang="en-US" sz="2400" dirty="0">
                <a:solidFill>
                  <a:srgbClr val="0172AC"/>
                </a:solidFill>
                <a:latin typeface="Aller" panose="020B0503030302020204" pitchFamily="34" charset="77"/>
              </a:rPr>
              <a:t>Soft Tissue Massage </a:t>
            </a:r>
          </a:p>
        </p:txBody>
      </p:sp>
      <p:pic>
        <p:nvPicPr>
          <p:cNvPr id="7" name="Picture 6">
            <a:extLst>
              <a:ext uri="{FF2B5EF4-FFF2-40B4-BE49-F238E27FC236}">
                <a16:creationId xmlns:a16="http://schemas.microsoft.com/office/drawing/2014/main" id="{18F8F3DC-4829-A343-8DE1-5BEEA296165B}"/>
              </a:ext>
            </a:extLst>
          </p:cNvPr>
          <p:cNvPicPr>
            <a:picLocks noChangeAspect="1"/>
          </p:cNvPicPr>
          <p:nvPr/>
        </p:nvPicPr>
        <p:blipFill>
          <a:blip r:embed="rId3"/>
          <a:srcRect/>
          <a:stretch/>
        </p:blipFill>
        <p:spPr>
          <a:xfrm>
            <a:off x="3503038" y="3076555"/>
            <a:ext cx="3346287" cy="2216828"/>
          </a:xfrm>
          <a:prstGeom prst="rect">
            <a:avLst/>
          </a:prstGeom>
        </p:spPr>
      </p:pic>
      <p:pic>
        <p:nvPicPr>
          <p:cNvPr id="9" name="Picture 8">
            <a:extLst>
              <a:ext uri="{FF2B5EF4-FFF2-40B4-BE49-F238E27FC236}">
                <a16:creationId xmlns:a16="http://schemas.microsoft.com/office/drawing/2014/main" id="{C838B660-E8F2-C046-AA6E-9300BD88211D}"/>
              </a:ext>
            </a:extLst>
          </p:cNvPr>
          <p:cNvPicPr>
            <a:picLocks noChangeAspect="1"/>
          </p:cNvPicPr>
          <p:nvPr/>
        </p:nvPicPr>
        <p:blipFill>
          <a:blip r:embed="rId4"/>
          <a:srcRect/>
          <a:stretch/>
        </p:blipFill>
        <p:spPr>
          <a:xfrm>
            <a:off x="650227" y="4311744"/>
            <a:ext cx="3351759" cy="2222708"/>
          </a:xfrm>
          <a:prstGeom prst="rect">
            <a:avLst/>
          </a:prstGeom>
          <a:ln w="76200">
            <a:solidFill>
              <a:schemeClr val="bg1"/>
            </a:solidFill>
          </a:ln>
        </p:spPr>
      </p:pic>
      <p:pic>
        <p:nvPicPr>
          <p:cNvPr id="11" name="Picture 10">
            <a:extLst>
              <a:ext uri="{FF2B5EF4-FFF2-40B4-BE49-F238E27FC236}">
                <a16:creationId xmlns:a16="http://schemas.microsoft.com/office/drawing/2014/main" id="{EEC4A721-DCC6-BF41-9C2E-B63B63F0C4B6}"/>
              </a:ext>
            </a:extLst>
          </p:cNvPr>
          <p:cNvPicPr>
            <a:picLocks noChangeAspect="1"/>
          </p:cNvPicPr>
          <p:nvPr/>
        </p:nvPicPr>
        <p:blipFill>
          <a:blip r:embed="rId5"/>
          <a:srcRect/>
          <a:stretch/>
        </p:blipFill>
        <p:spPr>
          <a:xfrm>
            <a:off x="304802" y="2155400"/>
            <a:ext cx="3447802" cy="2282758"/>
          </a:xfrm>
          <a:prstGeom prst="rect">
            <a:avLst/>
          </a:prstGeom>
          <a:ln w="76200">
            <a:solidFill>
              <a:schemeClr val="bg1"/>
            </a:solidFill>
          </a:ln>
        </p:spPr>
      </p:pic>
      <p:sp>
        <p:nvSpPr>
          <p:cNvPr id="12" name="TextBox 11">
            <a:extLst>
              <a:ext uri="{FF2B5EF4-FFF2-40B4-BE49-F238E27FC236}">
                <a16:creationId xmlns:a16="http://schemas.microsoft.com/office/drawing/2014/main" id="{154DAAF7-24A0-5945-8C7D-76957D6BFAE7}"/>
              </a:ext>
            </a:extLst>
          </p:cNvPr>
          <p:cNvSpPr txBox="1"/>
          <p:nvPr/>
        </p:nvSpPr>
        <p:spPr>
          <a:xfrm>
            <a:off x="3918857" y="2270610"/>
            <a:ext cx="7968341" cy="584775"/>
          </a:xfrm>
          <a:prstGeom prst="rect">
            <a:avLst/>
          </a:prstGeom>
          <a:noFill/>
        </p:spPr>
        <p:txBody>
          <a:bodyPr wrap="square" rtlCol="0">
            <a:spAutoFit/>
          </a:bodyPr>
          <a:lstStyle/>
          <a:p>
            <a:pPr algn="ctr"/>
            <a:r>
              <a:rPr lang="en-US" sz="3200" dirty="0">
                <a:solidFill>
                  <a:srgbClr val="0172AC"/>
                </a:solidFill>
                <a:latin typeface="Aller" panose="020B0503030302020204" pitchFamily="34" charset="77"/>
              </a:rPr>
              <a:t>30% of dentists utilized other treatments:</a:t>
            </a:r>
          </a:p>
        </p:txBody>
      </p:sp>
      <p:sp>
        <p:nvSpPr>
          <p:cNvPr id="4" name="TextBox 3">
            <a:extLst>
              <a:ext uri="{FF2B5EF4-FFF2-40B4-BE49-F238E27FC236}">
                <a16:creationId xmlns:a16="http://schemas.microsoft.com/office/drawing/2014/main" id="{47BD6BF6-09BE-BD48-9CD2-3769B6B1ED9B}"/>
              </a:ext>
            </a:extLst>
          </p:cNvPr>
          <p:cNvSpPr txBox="1"/>
          <p:nvPr/>
        </p:nvSpPr>
        <p:spPr>
          <a:xfrm>
            <a:off x="4168239" y="5514553"/>
            <a:ext cx="2398816" cy="923330"/>
          </a:xfrm>
          <a:prstGeom prst="rect">
            <a:avLst/>
          </a:prstGeom>
          <a:noFill/>
        </p:spPr>
        <p:txBody>
          <a:bodyPr wrap="square" rtlCol="0">
            <a:spAutoFit/>
          </a:bodyPr>
          <a:lstStyle/>
          <a:p>
            <a:pPr algn="ctr"/>
            <a:r>
              <a:rPr lang="en-US" dirty="0">
                <a:solidFill>
                  <a:schemeClr val="bg1"/>
                </a:solidFill>
                <a:latin typeface="Aller" panose="020B0503030302020204" pitchFamily="34" charset="77"/>
              </a:rPr>
              <a:t>86% referred TMD patients to other healthcare providers</a:t>
            </a:r>
          </a:p>
        </p:txBody>
      </p:sp>
    </p:spTree>
    <p:extLst>
      <p:ext uri="{BB962C8B-B14F-4D97-AF65-F5344CB8AC3E}">
        <p14:creationId xmlns:p14="http://schemas.microsoft.com/office/powerpoint/2010/main" val="76349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98732-1B76-0347-BE41-5478111703DC}"/>
              </a:ext>
            </a:extLst>
          </p:cNvPr>
          <p:cNvSpPr>
            <a:spLocks noGrp="1"/>
          </p:cNvSpPr>
          <p:nvPr>
            <p:ph type="title"/>
          </p:nvPr>
        </p:nvSpPr>
        <p:spPr/>
        <p:txBody>
          <a:bodyPr/>
          <a:lstStyle/>
          <a:p>
            <a:r>
              <a:rPr lang="en-US" dirty="0"/>
              <a:t>Dentist TMD Referrals</a:t>
            </a:r>
          </a:p>
        </p:txBody>
      </p:sp>
      <p:pic>
        <p:nvPicPr>
          <p:cNvPr id="4" name="Picture 3" descr="Chart, bar chart&#10;&#10;Description automatically generated">
            <a:extLst>
              <a:ext uri="{FF2B5EF4-FFF2-40B4-BE49-F238E27FC236}">
                <a16:creationId xmlns:a16="http://schemas.microsoft.com/office/drawing/2014/main" id="{C73CEC04-6CBF-A145-93C5-2CC6A4AD86CC}"/>
              </a:ext>
            </a:extLst>
          </p:cNvPr>
          <p:cNvPicPr>
            <a:picLocks noChangeAspect="1"/>
          </p:cNvPicPr>
          <p:nvPr/>
        </p:nvPicPr>
        <p:blipFill>
          <a:blip r:embed="rId3"/>
          <a:stretch>
            <a:fillRect/>
          </a:stretch>
        </p:blipFill>
        <p:spPr>
          <a:xfrm>
            <a:off x="326369" y="2173183"/>
            <a:ext cx="7571340" cy="4578679"/>
          </a:xfrm>
          <a:prstGeom prst="rect">
            <a:avLst/>
          </a:prstGeom>
        </p:spPr>
      </p:pic>
      <p:sp>
        <p:nvSpPr>
          <p:cNvPr id="5" name="TextBox 4">
            <a:extLst>
              <a:ext uri="{FF2B5EF4-FFF2-40B4-BE49-F238E27FC236}">
                <a16:creationId xmlns:a16="http://schemas.microsoft.com/office/drawing/2014/main" id="{3A03D5E1-A9AF-074F-A497-C3B03BDA4A62}"/>
              </a:ext>
            </a:extLst>
          </p:cNvPr>
          <p:cNvSpPr txBox="1"/>
          <p:nvPr/>
        </p:nvSpPr>
        <p:spPr>
          <a:xfrm>
            <a:off x="8148653" y="2669058"/>
            <a:ext cx="3930732" cy="3539430"/>
          </a:xfrm>
          <a:prstGeom prst="rect">
            <a:avLst/>
          </a:prstGeom>
          <a:noFill/>
        </p:spPr>
        <p:txBody>
          <a:bodyPr wrap="square" rtlCol="0">
            <a:spAutoFit/>
          </a:bodyPr>
          <a:lstStyle/>
          <a:p>
            <a:pPr algn="ctr"/>
            <a:r>
              <a:rPr lang="en-US" sz="3200" dirty="0">
                <a:solidFill>
                  <a:srgbClr val="0172AC"/>
                </a:solidFill>
                <a:latin typeface="Aller" panose="020B0503030302020204" pitchFamily="34" charset="77"/>
              </a:rPr>
              <a:t>Dentists were </a:t>
            </a:r>
          </a:p>
          <a:p>
            <a:pPr algn="ctr"/>
            <a:r>
              <a:rPr lang="en-US" sz="3200" dirty="0">
                <a:solidFill>
                  <a:srgbClr val="0172AC"/>
                </a:solidFill>
                <a:latin typeface="Aller" panose="020B0503030302020204" pitchFamily="34" charset="77"/>
              </a:rPr>
              <a:t>more likely to </a:t>
            </a:r>
          </a:p>
          <a:p>
            <a:pPr algn="ctr"/>
            <a:r>
              <a:rPr lang="en-US" sz="3200" dirty="0">
                <a:solidFill>
                  <a:srgbClr val="0172AC"/>
                </a:solidFill>
                <a:latin typeface="Aller" panose="020B0503030302020204" pitchFamily="34" charset="77"/>
              </a:rPr>
              <a:t>refer TMD </a:t>
            </a:r>
          </a:p>
          <a:p>
            <a:pPr algn="ctr"/>
            <a:r>
              <a:rPr lang="en-US" sz="3200" dirty="0">
                <a:solidFill>
                  <a:srgbClr val="0172AC"/>
                </a:solidFill>
                <a:latin typeface="Aller" panose="020B0503030302020204" pitchFamily="34" charset="77"/>
              </a:rPr>
              <a:t>patients to </a:t>
            </a:r>
          </a:p>
          <a:p>
            <a:pPr algn="ctr"/>
            <a:r>
              <a:rPr lang="en-US" sz="3200" dirty="0">
                <a:solidFill>
                  <a:srgbClr val="0172AC"/>
                </a:solidFill>
                <a:latin typeface="Aller" panose="020B0503030302020204" pitchFamily="34" charset="77"/>
              </a:rPr>
              <a:t>oral surgeon </a:t>
            </a:r>
          </a:p>
          <a:p>
            <a:pPr algn="ctr"/>
            <a:r>
              <a:rPr lang="en-US" sz="3200" dirty="0">
                <a:solidFill>
                  <a:srgbClr val="0172AC"/>
                </a:solidFill>
                <a:latin typeface="Aller" panose="020B0503030302020204" pitchFamily="34" charset="77"/>
              </a:rPr>
              <a:t>than to </a:t>
            </a:r>
          </a:p>
          <a:p>
            <a:pPr algn="ctr"/>
            <a:r>
              <a:rPr lang="en-US" sz="3200" dirty="0">
                <a:solidFill>
                  <a:srgbClr val="0172AC"/>
                </a:solidFill>
                <a:latin typeface="Aller" panose="020B0503030302020204" pitchFamily="34" charset="77"/>
              </a:rPr>
              <a:t>physical therapist</a:t>
            </a:r>
          </a:p>
        </p:txBody>
      </p:sp>
    </p:spTree>
    <p:extLst>
      <p:ext uri="{BB962C8B-B14F-4D97-AF65-F5344CB8AC3E}">
        <p14:creationId xmlns:p14="http://schemas.microsoft.com/office/powerpoint/2010/main" val="171150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98732-1B76-0347-BE41-5478111703DC}"/>
              </a:ext>
            </a:extLst>
          </p:cNvPr>
          <p:cNvSpPr>
            <a:spLocks noGrp="1"/>
          </p:cNvSpPr>
          <p:nvPr>
            <p:ph type="title"/>
          </p:nvPr>
        </p:nvSpPr>
        <p:spPr/>
        <p:txBody>
          <a:bodyPr/>
          <a:lstStyle/>
          <a:p>
            <a:r>
              <a:rPr lang="en-US" dirty="0"/>
              <a:t>Why Dentists do not refer TMD Patients</a:t>
            </a:r>
          </a:p>
        </p:txBody>
      </p:sp>
      <p:sp>
        <p:nvSpPr>
          <p:cNvPr id="5" name="TextBox 4">
            <a:extLst>
              <a:ext uri="{FF2B5EF4-FFF2-40B4-BE49-F238E27FC236}">
                <a16:creationId xmlns:a16="http://schemas.microsoft.com/office/drawing/2014/main" id="{3A03D5E1-A9AF-074F-A497-C3B03BDA4A62}"/>
              </a:ext>
            </a:extLst>
          </p:cNvPr>
          <p:cNvSpPr txBox="1"/>
          <p:nvPr/>
        </p:nvSpPr>
        <p:spPr>
          <a:xfrm>
            <a:off x="488271" y="2461002"/>
            <a:ext cx="8026336"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rgbClr val="0172AC"/>
                </a:solidFill>
                <a:latin typeface="Aller" panose="020B0503030302020204" pitchFamily="34" charset="77"/>
              </a:rPr>
              <a:t>Do not know what the process is to refer  </a:t>
            </a:r>
          </a:p>
          <a:p>
            <a:pPr marL="457200" indent="-457200">
              <a:buFont typeface="Arial" panose="020B0604020202020204" pitchFamily="34" charset="0"/>
              <a:buChar char="•"/>
            </a:pPr>
            <a:r>
              <a:rPr lang="en-US" sz="3200" dirty="0">
                <a:solidFill>
                  <a:srgbClr val="0172AC"/>
                </a:solidFill>
                <a:latin typeface="Aller" panose="020B0503030302020204" pitchFamily="34" charset="77"/>
              </a:rPr>
              <a:t>None have offered services </a:t>
            </a:r>
          </a:p>
          <a:p>
            <a:pPr marL="457200" indent="-457200">
              <a:buFont typeface="Arial" panose="020B0604020202020204" pitchFamily="34" charset="0"/>
              <a:buChar char="•"/>
            </a:pPr>
            <a:r>
              <a:rPr lang="en-US" sz="3200" dirty="0">
                <a:solidFill>
                  <a:srgbClr val="0172AC"/>
                </a:solidFill>
                <a:latin typeface="Aller" panose="020B0503030302020204" pitchFamily="34" charset="77"/>
              </a:rPr>
              <a:t>Too specific of treatment for PT to be helpful </a:t>
            </a:r>
          </a:p>
          <a:p>
            <a:pPr marL="457200" indent="-457200">
              <a:buFont typeface="Arial" panose="020B0604020202020204" pitchFamily="34" charset="0"/>
              <a:buChar char="•"/>
            </a:pPr>
            <a:r>
              <a:rPr lang="en-US" sz="3200" dirty="0">
                <a:solidFill>
                  <a:srgbClr val="0172AC"/>
                </a:solidFill>
                <a:latin typeface="Aller" panose="020B0503030302020204" pitchFamily="34" charset="77"/>
              </a:rPr>
              <a:t>Insurance issues</a:t>
            </a:r>
          </a:p>
          <a:p>
            <a:pPr marL="457200" indent="-457200">
              <a:buFont typeface="Arial" panose="020B0604020202020204" pitchFamily="34" charset="0"/>
              <a:buChar char="•"/>
            </a:pPr>
            <a:r>
              <a:rPr lang="en-US" sz="3200" dirty="0">
                <a:solidFill>
                  <a:srgbClr val="0172AC"/>
                </a:solidFill>
                <a:latin typeface="Aller" panose="020B0503030302020204" pitchFamily="34" charset="77"/>
              </a:rPr>
              <a:t>Not allowed to refer </a:t>
            </a:r>
          </a:p>
          <a:p>
            <a:pPr marL="457200" indent="-457200">
              <a:buFont typeface="Arial" panose="020B0604020202020204" pitchFamily="34" charset="0"/>
              <a:buChar char="•"/>
            </a:pPr>
            <a:r>
              <a:rPr lang="en-US" sz="3200" dirty="0">
                <a:solidFill>
                  <a:srgbClr val="0172AC"/>
                </a:solidFill>
                <a:latin typeface="Aller" panose="020B0503030302020204" pitchFamily="34" charset="77"/>
              </a:rPr>
              <a:t>PT treatment only helps temporarily </a:t>
            </a:r>
          </a:p>
          <a:p>
            <a:pPr marL="457200" indent="-457200">
              <a:buFont typeface="Arial" panose="020B0604020202020204" pitchFamily="34" charset="0"/>
              <a:buChar char="•"/>
            </a:pPr>
            <a:r>
              <a:rPr lang="en-US" sz="3200" dirty="0">
                <a:solidFill>
                  <a:srgbClr val="0172AC"/>
                </a:solidFill>
                <a:latin typeface="Aller" panose="020B0503030302020204" pitchFamily="34" charset="77"/>
              </a:rPr>
              <a:t>Do not know where to refer in my area</a:t>
            </a:r>
          </a:p>
        </p:txBody>
      </p:sp>
      <p:pic>
        <p:nvPicPr>
          <p:cNvPr id="6" name="Picture 5" descr="A picture containing person, blue&#10;&#10;Description automatically generated">
            <a:extLst>
              <a:ext uri="{FF2B5EF4-FFF2-40B4-BE49-F238E27FC236}">
                <a16:creationId xmlns:a16="http://schemas.microsoft.com/office/drawing/2014/main" id="{B7C4BF0D-A9C9-F64B-9EFD-3D05BDE9B243}"/>
              </a:ext>
            </a:extLst>
          </p:cNvPr>
          <p:cNvPicPr>
            <a:picLocks noChangeAspect="1"/>
          </p:cNvPicPr>
          <p:nvPr/>
        </p:nvPicPr>
        <p:blipFill>
          <a:blip r:embed="rId3"/>
          <a:stretch>
            <a:fillRect/>
          </a:stretch>
        </p:blipFill>
        <p:spPr>
          <a:xfrm>
            <a:off x="8828970" y="2461002"/>
            <a:ext cx="2875395" cy="40318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6803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0C0A0-2689-A14E-9250-AD15CF2B6BB1}"/>
              </a:ext>
            </a:extLst>
          </p:cNvPr>
          <p:cNvSpPr>
            <a:spLocks noGrp="1"/>
          </p:cNvSpPr>
          <p:nvPr>
            <p:ph type="title"/>
          </p:nvPr>
        </p:nvSpPr>
        <p:spPr/>
        <p:txBody>
          <a:bodyPr/>
          <a:lstStyle/>
          <a:p>
            <a:r>
              <a:rPr lang="en-US" dirty="0"/>
              <a:t>Partnership</a:t>
            </a:r>
          </a:p>
        </p:txBody>
      </p:sp>
      <p:pic>
        <p:nvPicPr>
          <p:cNvPr id="4" name="Picture 3" descr="A person wearing a suit and tie smiling at the camera&#10;&#10;Description automatically generated">
            <a:extLst>
              <a:ext uri="{FF2B5EF4-FFF2-40B4-BE49-F238E27FC236}">
                <a16:creationId xmlns:a16="http://schemas.microsoft.com/office/drawing/2014/main" id="{1EDC402E-42AC-9C4B-B9BA-5466CA7E96FA}"/>
              </a:ext>
            </a:extLst>
          </p:cNvPr>
          <p:cNvPicPr>
            <a:picLocks noChangeAspect="1"/>
          </p:cNvPicPr>
          <p:nvPr/>
        </p:nvPicPr>
        <p:blipFill>
          <a:blip r:embed="rId3"/>
          <a:stretch>
            <a:fillRect/>
          </a:stretch>
        </p:blipFill>
        <p:spPr>
          <a:xfrm>
            <a:off x="0" y="1961362"/>
            <a:ext cx="4595446" cy="4908361"/>
          </a:xfrm>
          <a:prstGeom prst="rect">
            <a:avLst/>
          </a:prstGeom>
        </p:spPr>
      </p:pic>
      <p:sp>
        <p:nvSpPr>
          <p:cNvPr id="5" name="Curved Right Arrow 4">
            <a:extLst>
              <a:ext uri="{FF2B5EF4-FFF2-40B4-BE49-F238E27FC236}">
                <a16:creationId xmlns:a16="http://schemas.microsoft.com/office/drawing/2014/main" id="{486DC24C-9F55-D342-AB37-A57836747ABF}"/>
              </a:ext>
            </a:extLst>
          </p:cNvPr>
          <p:cNvSpPr/>
          <p:nvPr/>
        </p:nvSpPr>
        <p:spPr>
          <a:xfrm>
            <a:off x="4861327" y="4770713"/>
            <a:ext cx="2813538" cy="1834662"/>
          </a:xfrm>
          <a:prstGeom prst="curvedRightArrow">
            <a:avLst/>
          </a:prstGeom>
          <a:solidFill>
            <a:srgbClr val="0172AC"/>
          </a:solidFill>
          <a:ln>
            <a:solidFill>
              <a:srgbClr val="0172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a:extLst>
              <a:ext uri="{FF2B5EF4-FFF2-40B4-BE49-F238E27FC236}">
                <a16:creationId xmlns:a16="http://schemas.microsoft.com/office/drawing/2014/main" id="{17A3431C-95A0-7A4F-BFAD-2AF155D5818F}"/>
              </a:ext>
            </a:extLst>
          </p:cNvPr>
          <p:cNvPicPr>
            <a:picLocks noChangeAspect="1"/>
          </p:cNvPicPr>
          <p:nvPr/>
        </p:nvPicPr>
        <p:blipFill>
          <a:blip r:embed="rId4"/>
          <a:srcRect/>
          <a:stretch/>
        </p:blipFill>
        <p:spPr>
          <a:xfrm>
            <a:off x="8515791" y="2160017"/>
            <a:ext cx="3130141" cy="4697983"/>
          </a:xfrm>
          <a:prstGeom prst="rect">
            <a:avLst/>
          </a:prstGeom>
        </p:spPr>
      </p:pic>
      <p:sp>
        <p:nvSpPr>
          <p:cNvPr id="8" name="TextBox 7">
            <a:extLst>
              <a:ext uri="{FF2B5EF4-FFF2-40B4-BE49-F238E27FC236}">
                <a16:creationId xmlns:a16="http://schemas.microsoft.com/office/drawing/2014/main" id="{C7C3F100-748B-AA48-B318-7FBE39D5F62B}"/>
              </a:ext>
            </a:extLst>
          </p:cNvPr>
          <p:cNvSpPr txBox="1"/>
          <p:nvPr/>
        </p:nvSpPr>
        <p:spPr>
          <a:xfrm>
            <a:off x="3651504" y="2471461"/>
            <a:ext cx="4979494" cy="2000548"/>
          </a:xfrm>
          <a:prstGeom prst="rect">
            <a:avLst/>
          </a:prstGeom>
          <a:noFill/>
        </p:spPr>
        <p:txBody>
          <a:bodyPr wrap="square" rtlCol="0">
            <a:spAutoFit/>
          </a:bodyPr>
          <a:lstStyle/>
          <a:p>
            <a:pPr algn="ctr"/>
            <a:r>
              <a:rPr lang="en-US" sz="3200" dirty="0">
                <a:solidFill>
                  <a:srgbClr val="0172AC"/>
                </a:solidFill>
                <a:latin typeface="Aller" panose="020B0503030302020204" pitchFamily="34" charset="77"/>
              </a:rPr>
              <a:t>Simple, Conservative Treatments </a:t>
            </a:r>
            <a:r>
              <a:rPr lang="en-US" sz="3200" i="1" dirty="0">
                <a:solidFill>
                  <a:srgbClr val="0172AC"/>
                </a:solidFill>
                <a:latin typeface="Aller" panose="020B0503030302020204" pitchFamily="34" charset="77"/>
              </a:rPr>
              <a:t>that Work</a:t>
            </a:r>
            <a:r>
              <a:rPr lang="en-US" sz="3200" dirty="0">
                <a:solidFill>
                  <a:srgbClr val="0172AC"/>
                </a:solidFill>
                <a:latin typeface="Aller" panose="020B0503030302020204" pitchFamily="34" charset="77"/>
              </a:rPr>
              <a:t>! </a:t>
            </a:r>
          </a:p>
          <a:p>
            <a:pPr algn="ctr"/>
            <a:endParaRPr lang="en-US" sz="2800" dirty="0">
              <a:solidFill>
                <a:srgbClr val="0172AC"/>
              </a:solidFill>
              <a:latin typeface="Aller" panose="020B0503030302020204" pitchFamily="34" charset="77"/>
            </a:endParaRPr>
          </a:p>
          <a:p>
            <a:pPr algn="ctr"/>
            <a:r>
              <a:rPr lang="en-US" sz="3200" dirty="0">
                <a:solidFill>
                  <a:srgbClr val="0172AC"/>
                </a:solidFill>
                <a:latin typeface="Aller" panose="020B0503030302020204" pitchFamily="34" charset="77"/>
              </a:rPr>
              <a:t>Let’s Work Together!</a:t>
            </a:r>
          </a:p>
        </p:txBody>
      </p:sp>
    </p:spTree>
    <p:extLst>
      <p:ext uri="{BB962C8B-B14F-4D97-AF65-F5344CB8AC3E}">
        <p14:creationId xmlns:p14="http://schemas.microsoft.com/office/powerpoint/2010/main" val="3851920243"/>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0.70"/>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9CDF3-3594-AE48-9B1A-8F1AFD423AAD}"/>
              </a:ext>
            </a:extLst>
          </p:cNvPr>
          <p:cNvSpPr>
            <a:spLocks noGrp="1"/>
          </p:cNvSpPr>
          <p:nvPr>
            <p:ph type="title"/>
          </p:nvPr>
        </p:nvSpPr>
        <p:spPr/>
        <p:txBody>
          <a:bodyPr/>
          <a:lstStyle/>
          <a:p>
            <a:r>
              <a:rPr lang="en-US" dirty="0"/>
              <a:t>Are Your Patients:</a:t>
            </a:r>
          </a:p>
        </p:txBody>
      </p:sp>
      <p:pic>
        <p:nvPicPr>
          <p:cNvPr id="9" name="Picture 8">
            <a:extLst>
              <a:ext uri="{FF2B5EF4-FFF2-40B4-BE49-F238E27FC236}">
                <a16:creationId xmlns:a16="http://schemas.microsoft.com/office/drawing/2014/main" id="{F80CDEFE-57B9-384F-AF63-AFE8AA9F234A}"/>
              </a:ext>
            </a:extLst>
          </p:cNvPr>
          <p:cNvPicPr>
            <a:picLocks noChangeAspect="1"/>
          </p:cNvPicPr>
          <p:nvPr/>
        </p:nvPicPr>
        <p:blipFill rotWithShape="1">
          <a:blip r:embed="rId3"/>
          <a:srcRect l="11684" r="20919"/>
          <a:stretch/>
        </p:blipFill>
        <p:spPr>
          <a:xfrm>
            <a:off x="8995981" y="3596580"/>
            <a:ext cx="2915861" cy="288254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A2DC18CD-9918-D144-A673-61DB77CE0E72}"/>
              </a:ext>
            </a:extLst>
          </p:cNvPr>
          <p:cNvPicPr>
            <a:picLocks noChangeAspect="1"/>
          </p:cNvPicPr>
          <p:nvPr/>
        </p:nvPicPr>
        <p:blipFill>
          <a:blip r:embed="rId4"/>
          <a:srcRect/>
          <a:stretch/>
        </p:blipFill>
        <p:spPr>
          <a:xfrm>
            <a:off x="3716597" y="3042672"/>
            <a:ext cx="4506009" cy="3002235"/>
          </a:xfrm>
          <a:prstGeom prst="rect">
            <a:avLst/>
          </a:prstGeom>
          <a:ln>
            <a:noFill/>
          </a:ln>
          <a:effectLst>
            <a:outerShdw blurRad="292100" dist="139700" dir="2700000" algn="tl" rotWithShape="0">
              <a:srgbClr val="333333">
                <a:alpha val="65000"/>
              </a:srgbClr>
            </a:outerShdw>
          </a:effectLst>
        </p:spPr>
      </p:pic>
      <p:pic>
        <p:nvPicPr>
          <p:cNvPr id="13" name="Picture 12" descr="A close up of a person&#10;&#10;Description automatically generated">
            <a:extLst>
              <a:ext uri="{FF2B5EF4-FFF2-40B4-BE49-F238E27FC236}">
                <a16:creationId xmlns:a16="http://schemas.microsoft.com/office/drawing/2014/main" id="{1F1249A0-6FB4-AF4F-8D67-2DEAE7E416B1}"/>
              </a:ext>
            </a:extLst>
          </p:cNvPr>
          <p:cNvPicPr>
            <a:picLocks noChangeAspect="1"/>
          </p:cNvPicPr>
          <p:nvPr/>
        </p:nvPicPr>
        <p:blipFill>
          <a:blip r:embed="rId5"/>
          <a:stretch>
            <a:fillRect/>
          </a:stretch>
        </p:blipFill>
        <p:spPr>
          <a:xfrm>
            <a:off x="7446643" y="2314209"/>
            <a:ext cx="2294073" cy="2229581"/>
          </a:xfrm>
          <a:prstGeom prst="rect">
            <a:avLst/>
          </a:prstGeom>
          <a:ln>
            <a:noFill/>
          </a:ln>
          <a:effectLst>
            <a:outerShdw blurRad="292100" dist="139700" dir="2700000" algn="tl" rotWithShape="0">
              <a:srgbClr val="333333">
                <a:alpha val="65000"/>
              </a:srgbClr>
            </a:outerShdw>
          </a:effectLst>
        </p:spPr>
      </p:pic>
      <p:pic>
        <p:nvPicPr>
          <p:cNvPr id="4" name="Picture 3" descr="A person wearing a hat&#10;&#10;Description automatically generated">
            <a:extLst>
              <a:ext uri="{FF2B5EF4-FFF2-40B4-BE49-F238E27FC236}">
                <a16:creationId xmlns:a16="http://schemas.microsoft.com/office/drawing/2014/main" id="{168A16C7-4F95-5B43-8989-0CEFFB9B2256}"/>
              </a:ext>
            </a:extLst>
          </p:cNvPr>
          <p:cNvPicPr>
            <a:picLocks noChangeAspect="1"/>
          </p:cNvPicPr>
          <p:nvPr/>
        </p:nvPicPr>
        <p:blipFill>
          <a:blip r:embed="rId6"/>
          <a:stretch>
            <a:fillRect/>
          </a:stretch>
        </p:blipFill>
        <p:spPr>
          <a:xfrm>
            <a:off x="280158" y="1972102"/>
            <a:ext cx="2526746" cy="2526746"/>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318EC1FD-CB9D-8F40-9866-F8F4FCB29512}"/>
              </a:ext>
            </a:extLst>
          </p:cNvPr>
          <p:cNvPicPr>
            <a:picLocks noChangeAspect="1"/>
          </p:cNvPicPr>
          <p:nvPr/>
        </p:nvPicPr>
        <p:blipFill rotWithShape="1">
          <a:blip r:embed="rId7"/>
          <a:srcRect t="9091"/>
          <a:stretch/>
        </p:blipFill>
        <p:spPr>
          <a:xfrm>
            <a:off x="1543531" y="3884110"/>
            <a:ext cx="1990977" cy="27149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55596659"/>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0.70"/>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strVal val="#ppt_w*0.70"/>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1000" fill="hold"/>
                                        <p:tgtEl>
                                          <p:spTgt spid="15"/>
                                        </p:tgtEl>
                                        <p:attrNameLst>
                                          <p:attrName>ppt_w</p:attrName>
                                        </p:attrNameLst>
                                      </p:cBhvr>
                                      <p:tavLst>
                                        <p:tav tm="0">
                                          <p:val>
                                            <p:strVal val="#ppt_w*0.70"/>
                                          </p:val>
                                        </p:tav>
                                        <p:tav tm="100000">
                                          <p:val>
                                            <p:strVal val="#ppt_w"/>
                                          </p:val>
                                        </p:tav>
                                      </p:tavLst>
                                    </p:anim>
                                    <p:anim calcmode="lin" valueType="num">
                                      <p:cBhvr>
                                        <p:cTn id="29" dur="1000" fill="hold"/>
                                        <p:tgtEl>
                                          <p:spTgt spid="15"/>
                                        </p:tgtEl>
                                        <p:attrNameLst>
                                          <p:attrName>ppt_h</p:attrName>
                                        </p:attrNameLst>
                                      </p:cBhvr>
                                      <p:tavLst>
                                        <p:tav tm="0">
                                          <p:val>
                                            <p:strVal val="#ppt_h"/>
                                          </p:val>
                                        </p:tav>
                                        <p:tav tm="100000">
                                          <p:val>
                                            <p:strVal val="#ppt_h"/>
                                          </p:val>
                                        </p:tav>
                                      </p:tavLst>
                                    </p:anim>
                                    <p:animEffect transition="in" filter="fade">
                                      <p:cBhvr>
                                        <p:cTn id="30" dur="10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fltVal val="0"/>
                                          </p:val>
                                        </p:tav>
                                        <p:tav tm="100000">
                                          <p:val>
                                            <p:strVal val="#ppt_w"/>
                                          </p:val>
                                        </p:tav>
                                      </p:tavLst>
                                    </p:anim>
                                    <p:anim calcmode="lin" valueType="num">
                                      <p:cBhvr>
                                        <p:cTn id="36" dur="1000" fill="hold"/>
                                        <p:tgtEl>
                                          <p:spTgt spid="11"/>
                                        </p:tgtEl>
                                        <p:attrNameLst>
                                          <p:attrName>ppt_h</p:attrName>
                                        </p:attrNameLst>
                                      </p:cBhvr>
                                      <p:tavLst>
                                        <p:tav tm="0">
                                          <p:val>
                                            <p:fltVal val="0"/>
                                          </p:val>
                                        </p:tav>
                                        <p:tav tm="100000">
                                          <p:val>
                                            <p:strVal val="#ppt_h"/>
                                          </p:val>
                                        </p:tav>
                                      </p:tavLst>
                                    </p:anim>
                                    <p:anim calcmode="lin" valueType="num">
                                      <p:cBhvr>
                                        <p:cTn id="37" dur="1000" fill="hold"/>
                                        <p:tgtEl>
                                          <p:spTgt spid="11"/>
                                        </p:tgtEl>
                                        <p:attrNameLst>
                                          <p:attrName>style.rotation</p:attrName>
                                        </p:attrNameLst>
                                      </p:cBhvr>
                                      <p:tavLst>
                                        <p:tav tm="0">
                                          <p:val>
                                            <p:fltVal val="90"/>
                                          </p:val>
                                        </p:tav>
                                        <p:tav tm="100000">
                                          <p:val>
                                            <p:fltVal val="0"/>
                                          </p:val>
                                        </p:tav>
                                      </p:tavLst>
                                    </p:anim>
                                    <p:animEffect transition="in" filter="fade">
                                      <p:cBhvr>
                                        <p:cTn id="38" dur="1000"/>
                                        <p:tgtEl>
                                          <p:spTgt spid="11"/>
                                        </p:tgtEl>
                                      </p:cBhvr>
                                    </p:animEffect>
                                  </p:childTnLst>
                                </p:cTn>
                              </p:par>
                            </p:childTnLst>
                          </p:cTn>
                        </p:par>
                        <p:par>
                          <p:cTn id="39" fill="hold">
                            <p:stCondLst>
                              <p:cond delay="1000"/>
                            </p:stCondLst>
                            <p:childTnLst>
                              <p:par>
                                <p:cTn id="40" presetID="6" presetClass="emph" presetSubtype="0" fill="hold" nodeType="afterEffect">
                                  <p:stCondLst>
                                    <p:cond delay="1000"/>
                                  </p:stCondLst>
                                  <p:childTnLst>
                                    <p:animScale>
                                      <p:cBhvr>
                                        <p:cTn id="41" dur="2000" fill="hold"/>
                                        <p:tgtEl>
                                          <p:spTgt spid="11"/>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D560A-3B8A-574C-AEA7-EA087AC448DE}"/>
              </a:ext>
            </a:extLst>
          </p:cNvPr>
          <p:cNvSpPr>
            <a:spLocks noGrp="1"/>
          </p:cNvSpPr>
          <p:nvPr>
            <p:ph type="title"/>
          </p:nvPr>
        </p:nvSpPr>
        <p:spPr/>
        <p:txBody>
          <a:bodyPr/>
          <a:lstStyle/>
          <a:p>
            <a:r>
              <a:rPr lang="en-US" dirty="0"/>
              <a:t>Working Together for Best Outcomes</a:t>
            </a:r>
          </a:p>
        </p:txBody>
      </p:sp>
      <p:pic>
        <p:nvPicPr>
          <p:cNvPr id="2050" name="Picture 2">
            <a:extLst>
              <a:ext uri="{FF2B5EF4-FFF2-40B4-BE49-F238E27FC236}">
                <a16:creationId xmlns:a16="http://schemas.microsoft.com/office/drawing/2014/main" id="{BCC6F4BD-826E-FF46-8D81-6AF63B522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7950" y="2703569"/>
            <a:ext cx="3659916" cy="37893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605227C-9007-EC42-B3DC-62F7E5F255DC}"/>
              </a:ext>
            </a:extLst>
          </p:cNvPr>
          <p:cNvPicPr>
            <a:picLocks noChangeAspect="1"/>
          </p:cNvPicPr>
          <p:nvPr/>
        </p:nvPicPr>
        <p:blipFill rotWithShape="1">
          <a:blip r:embed="rId4"/>
          <a:srcRect t="3045" b="2148"/>
          <a:stretch/>
        </p:blipFill>
        <p:spPr>
          <a:xfrm>
            <a:off x="8761235" y="2287077"/>
            <a:ext cx="2871322" cy="4080971"/>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792AF92F-B1AA-974B-A273-F4EF44B3BCEE}"/>
              </a:ext>
            </a:extLst>
          </p:cNvPr>
          <p:cNvPicPr>
            <a:picLocks noChangeAspect="1"/>
          </p:cNvPicPr>
          <p:nvPr/>
        </p:nvPicPr>
        <p:blipFill rotWithShape="1">
          <a:blip r:embed="rId5"/>
          <a:srcRect l="19057" r="22200"/>
          <a:stretch/>
        </p:blipFill>
        <p:spPr>
          <a:xfrm>
            <a:off x="365700" y="2250831"/>
            <a:ext cx="3571013" cy="40550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03058831"/>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strVal val="#ppt_w*0.70"/>
                                          </p:val>
                                        </p:tav>
                                        <p:tav tm="100000">
                                          <p:val>
                                            <p:strVal val="#ppt_w"/>
                                          </p:val>
                                        </p:tav>
                                      </p:tavLst>
                                    </p:anim>
                                    <p:anim calcmode="lin" valueType="num">
                                      <p:cBhvr>
                                        <p:cTn id="8" dur="1000" fill="hold"/>
                                        <p:tgtEl>
                                          <p:spTgt spid="2050"/>
                                        </p:tgtEl>
                                        <p:attrNameLst>
                                          <p:attrName>ppt_h</p:attrName>
                                        </p:attrNameLst>
                                      </p:cBhvr>
                                      <p:tavLst>
                                        <p:tav tm="0">
                                          <p:val>
                                            <p:strVal val="#ppt_h"/>
                                          </p:val>
                                        </p:tav>
                                        <p:tav tm="100000">
                                          <p:val>
                                            <p:strVal val="#ppt_h"/>
                                          </p:val>
                                        </p:tav>
                                      </p:tavLst>
                                    </p:anim>
                                    <p:animEffect transition="in" filter="fade">
                                      <p:cBhvr>
                                        <p:cTn id="9" dur="1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1000" fill="hold"/>
                                        <p:tgtEl>
                                          <p:spTgt spid="4"/>
                                        </p:tgtEl>
                                        <p:attrNameLst>
                                          <p:attrName>ppt_w</p:attrName>
                                        </p:attrNameLst>
                                      </p:cBhvr>
                                      <p:tavLst>
                                        <p:tav tm="0">
                                          <p:val>
                                            <p:strVal val="#ppt_w*0.70"/>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Effect transition="in" filter="fade">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CD658-88E3-814F-86CE-0414FCF6A0AA}"/>
              </a:ext>
            </a:extLst>
          </p:cNvPr>
          <p:cNvSpPr>
            <a:spLocks noGrp="1"/>
          </p:cNvSpPr>
          <p:nvPr>
            <p:ph type="title"/>
          </p:nvPr>
        </p:nvSpPr>
        <p:spPr/>
        <p:txBody>
          <a:bodyPr/>
          <a:lstStyle/>
          <a:p>
            <a:r>
              <a:rPr lang="en-US" dirty="0"/>
              <a:t>Happy Patients</a:t>
            </a:r>
          </a:p>
        </p:txBody>
      </p:sp>
      <p:pic>
        <p:nvPicPr>
          <p:cNvPr id="10" name="Picture 9">
            <a:extLst>
              <a:ext uri="{FF2B5EF4-FFF2-40B4-BE49-F238E27FC236}">
                <a16:creationId xmlns:a16="http://schemas.microsoft.com/office/drawing/2014/main" id="{12DAD65D-5FB9-B04A-9CCA-7D35F8012F8E}"/>
              </a:ext>
            </a:extLst>
          </p:cNvPr>
          <p:cNvPicPr>
            <a:picLocks noChangeAspect="1"/>
          </p:cNvPicPr>
          <p:nvPr/>
        </p:nvPicPr>
        <p:blipFill>
          <a:blip r:embed="rId3"/>
          <a:srcRect/>
          <a:stretch/>
        </p:blipFill>
        <p:spPr>
          <a:xfrm>
            <a:off x="2678860" y="3177047"/>
            <a:ext cx="3675216" cy="2451591"/>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D828B510-B5DD-0048-A5C4-30D8E5D9EB42}"/>
              </a:ext>
            </a:extLst>
          </p:cNvPr>
          <p:cNvPicPr>
            <a:picLocks noChangeAspect="1"/>
          </p:cNvPicPr>
          <p:nvPr/>
        </p:nvPicPr>
        <p:blipFill>
          <a:blip r:embed="rId4"/>
          <a:srcRect/>
          <a:stretch/>
        </p:blipFill>
        <p:spPr>
          <a:xfrm>
            <a:off x="175849" y="2196067"/>
            <a:ext cx="3434859" cy="228855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58CE8179-2676-5847-84D8-646428669FF5}"/>
              </a:ext>
            </a:extLst>
          </p:cNvPr>
          <p:cNvPicPr>
            <a:picLocks noChangeAspect="1"/>
          </p:cNvPicPr>
          <p:nvPr/>
        </p:nvPicPr>
        <p:blipFill>
          <a:blip r:embed="rId5"/>
          <a:srcRect/>
          <a:stretch/>
        </p:blipFill>
        <p:spPr>
          <a:xfrm>
            <a:off x="512723" y="4218593"/>
            <a:ext cx="2935280" cy="2274282"/>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21916170-48C6-0948-B1EA-A11F8FA6BA7E}"/>
              </a:ext>
            </a:extLst>
          </p:cNvPr>
          <p:cNvPicPr>
            <a:picLocks noChangeAspect="1"/>
          </p:cNvPicPr>
          <p:nvPr/>
        </p:nvPicPr>
        <p:blipFill>
          <a:blip r:embed="rId6"/>
          <a:srcRect/>
          <a:stretch/>
        </p:blipFill>
        <p:spPr>
          <a:xfrm>
            <a:off x="6522556" y="2801815"/>
            <a:ext cx="4821027" cy="32121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2585813"/>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strVal val="#ppt_w*0.70"/>
                                          </p:val>
                                        </p:tav>
                                        <p:tav tm="100000">
                                          <p:val>
                                            <p:strVal val="#ppt_w"/>
                                          </p:val>
                                        </p:tav>
                                      </p:tavLst>
                                    </p:anim>
                                    <p:anim calcmode="lin" valueType="num">
                                      <p:cBhvr>
                                        <p:cTn id="20" dur="1000" fill="hold"/>
                                        <p:tgtEl>
                                          <p:spTgt spid="12"/>
                                        </p:tgtEl>
                                        <p:attrNameLst>
                                          <p:attrName>ppt_h</p:attrName>
                                        </p:attrNameLst>
                                      </p:cBhvr>
                                      <p:tavLst>
                                        <p:tav tm="0">
                                          <p:val>
                                            <p:strVal val="#ppt_h"/>
                                          </p:val>
                                        </p:tav>
                                        <p:tav tm="100000">
                                          <p:val>
                                            <p:strVal val="#ppt_h"/>
                                          </p:val>
                                        </p:tav>
                                      </p:tavLst>
                                    </p:anim>
                                    <p:animEffect transition="in" filter="fade">
                                      <p:cBhvr>
                                        <p:cTn id="21" dur="1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1000" fill="hold"/>
                                        <p:tgtEl>
                                          <p:spTgt spid="14"/>
                                        </p:tgtEl>
                                        <p:attrNameLst>
                                          <p:attrName>ppt_w</p:attrName>
                                        </p:attrNameLst>
                                      </p:cBhvr>
                                      <p:tavLst>
                                        <p:tav tm="0">
                                          <p:val>
                                            <p:strVal val="#ppt_w*0.70"/>
                                          </p:val>
                                        </p:tav>
                                        <p:tav tm="100000">
                                          <p:val>
                                            <p:strVal val="#ppt_w"/>
                                          </p:val>
                                        </p:tav>
                                      </p:tavLst>
                                    </p:anim>
                                    <p:anim calcmode="lin" valueType="num">
                                      <p:cBhvr>
                                        <p:cTn id="27" dur="1000" fill="hold"/>
                                        <p:tgtEl>
                                          <p:spTgt spid="14"/>
                                        </p:tgtEl>
                                        <p:attrNameLst>
                                          <p:attrName>ppt_h</p:attrName>
                                        </p:attrNameLst>
                                      </p:cBhvr>
                                      <p:tavLst>
                                        <p:tav tm="0">
                                          <p:val>
                                            <p:strVal val="#ppt_h"/>
                                          </p:val>
                                        </p:tav>
                                        <p:tav tm="100000">
                                          <p:val>
                                            <p:strVal val="#ppt_h"/>
                                          </p:val>
                                        </p:tav>
                                      </p:tavLst>
                                    </p:anim>
                                    <p:animEffect transition="in" filter="fade">
                                      <p:cBhvr>
                                        <p:cTn id="28" dur="1000"/>
                                        <p:tgtEl>
                                          <p:spTgt spid="14"/>
                                        </p:tgtEl>
                                      </p:cBhvr>
                                    </p:animEffect>
                                  </p:childTnLst>
                                </p:cTn>
                              </p:par>
                            </p:childTnLst>
                          </p:cTn>
                        </p:par>
                        <p:par>
                          <p:cTn id="29" fill="hold">
                            <p:stCondLst>
                              <p:cond delay="1000"/>
                            </p:stCondLst>
                            <p:childTnLst>
                              <p:par>
                                <p:cTn id="30" presetID="6" presetClass="emph" presetSubtype="0" fill="hold" nodeType="afterEffect">
                                  <p:stCondLst>
                                    <p:cond delay="1000"/>
                                  </p:stCondLst>
                                  <p:childTnLst>
                                    <p:animScale>
                                      <p:cBhvr>
                                        <p:cTn id="31" dur="2000" fill="hold"/>
                                        <p:tgtEl>
                                          <p:spTgt spid="14"/>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94419-A057-1C4E-BFCD-BFCBDAEDDCE2}"/>
              </a:ext>
            </a:extLst>
          </p:cNvPr>
          <p:cNvSpPr>
            <a:spLocks noGrp="1"/>
          </p:cNvSpPr>
          <p:nvPr>
            <p:ph type="title"/>
          </p:nvPr>
        </p:nvSpPr>
        <p:spPr/>
        <p:txBody>
          <a:bodyPr/>
          <a:lstStyle/>
          <a:p>
            <a:r>
              <a:rPr lang="en-US" dirty="0"/>
              <a:t>Just make Referral!</a:t>
            </a:r>
          </a:p>
        </p:txBody>
      </p:sp>
      <p:sp>
        <p:nvSpPr>
          <p:cNvPr id="3" name="TextBox 2">
            <a:extLst>
              <a:ext uri="{FF2B5EF4-FFF2-40B4-BE49-F238E27FC236}">
                <a16:creationId xmlns:a16="http://schemas.microsoft.com/office/drawing/2014/main" id="{19865B9E-4435-FA4A-9161-D2843BE463CA}"/>
              </a:ext>
            </a:extLst>
          </p:cNvPr>
          <p:cNvSpPr txBox="1"/>
          <p:nvPr/>
        </p:nvSpPr>
        <p:spPr>
          <a:xfrm>
            <a:off x="6989251" y="2436009"/>
            <a:ext cx="4650830" cy="1077218"/>
          </a:xfrm>
          <a:prstGeom prst="rect">
            <a:avLst/>
          </a:prstGeom>
          <a:noFill/>
        </p:spPr>
        <p:txBody>
          <a:bodyPr wrap="square" rtlCol="0">
            <a:spAutoFit/>
          </a:bodyPr>
          <a:lstStyle/>
          <a:p>
            <a:r>
              <a:rPr lang="en-US" sz="3200" b="1" dirty="0">
                <a:solidFill>
                  <a:srgbClr val="0172AC"/>
                </a:solidFill>
                <a:latin typeface="Aller" panose="020B0503030302020204" pitchFamily="34" charset="77"/>
              </a:rPr>
              <a:t>Send demographics and script – </a:t>
            </a:r>
            <a:r>
              <a:rPr lang="en-US" sz="3200" b="1" i="1" dirty="0">
                <a:solidFill>
                  <a:srgbClr val="C00000"/>
                </a:solidFill>
                <a:latin typeface="Aller" panose="020B0503030302020204" pitchFamily="34" charset="77"/>
              </a:rPr>
              <a:t>we do the rest</a:t>
            </a:r>
            <a:r>
              <a:rPr lang="en-US" sz="3200" b="1" i="1" dirty="0">
                <a:solidFill>
                  <a:srgbClr val="0172AC"/>
                </a:solidFill>
                <a:latin typeface="Aller" panose="020B0503030302020204" pitchFamily="34" charset="77"/>
              </a:rPr>
              <a:t>!</a:t>
            </a:r>
          </a:p>
        </p:txBody>
      </p:sp>
      <p:grpSp>
        <p:nvGrpSpPr>
          <p:cNvPr id="14" name="Group 13">
            <a:extLst>
              <a:ext uri="{FF2B5EF4-FFF2-40B4-BE49-F238E27FC236}">
                <a16:creationId xmlns:a16="http://schemas.microsoft.com/office/drawing/2014/main" id="{0DDAE418-F6D4-7A42-BC7B-B06D9170E6CB}"/>
              </a:ext>
            </a:extLst>
          </p:cNvPr>
          <p:cNvGrpSpPr/>
          <p:nvPr/>
        </p:nvGrpSpPr>
        <p:grpSpPr>
          <a:xfrm>
            <a:off x="5047983" y="2549776"/>
            <a:ext cx="1682169" cy="787759"/>
            <a:chOff x="5047983" y="2549776"/>
            <a:chExt cx="1682169" cy="787759"/>
          </a:xfrm>
        </p:grpSpPr>
        <p:sp>
          <p:nvSpPr>
            <p:cNvPr id="4" name="Oval 3">
              <a:extLst>
                <a:ext uri="{FF2B5EF4-FFF2-40B4-BE49-F238E27FC236}">
                  <a16:creationId xmlns:a16="http://schemas.microsoft.com/office/drawing/2014/main" id="{D193CA8F-FB52-E242-BA8C-BDA4D164650E}"/>
                </a:ext>
              </a:extLst>
            </p:cNvPr>
            <p:cNvSpPr/>
            <p:nvPr/>
          </p:nvSpPr>
          <p:spPr>
            <a:xfrm>
              <a:off x="5047983" y="2587696"/>
              <a:ext cx="726831" cy="726831"/>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A903E72-0518-9741-A7AD-0FBA58F3288A}"/>
                </a:ext>
              </a:extLst>
            </p:cNvPr>
            <p:cNvSpPr txBox="1"/>
            <p:nvPr/>
          </p:nvSpPr>
          <p:spPr>
            <a:xfrm>
              <a:off x="5212106" y="2647000"/>
              <a:ext cx="316523" cy="584775"/>
            </a:xfrm>
            <a:prstGeom prst="rect">
              <a:avLst/>
            </a:prstGeom>
            <a:noFill/>
          </p:spPr>
          <p:txBody>
            <a:bodyPr wrap="square" rtlCol="0">
              <a:spAutoFit/>
            </a:bodyPr>
            <a:lstStyle/>
            <a:p>
              <a:r>
                <a:rPr lang="en-US" sz="3200" b="1" dirty="0">
                  <a:solidFill>
                    <a:schemeClr val="bg1"/>
                  </a:solidFill>
                  <a:latin typeface="Aller" panose="020B0503030302020204" pitchFamily="34" charset="77"/>
                </a:rPr>
                <a:t>1</a:t>
              </a:r>
            </a:p>
          </p:txBody>
        </p:sp>
        <p:pic>
          <p:nvPicPr>
            <p:cNvPr id="18" name="Picture 17" descr="A close up of a sign&#10;&#10;Description automatically generated">
              <a:extLst>
                <a:ext uri="{FF2B5EF4-FFF2-40B4-BE49-F238E27FC236}">
                  <a16:creationId xmlns:a16="http://schemas.microsoft.com/office/drawing/2014/main" id="{4D103333-2556-4641-A3A0-0146A9BE4E22}"/>
                </a:ext>
              </a:extLst>
            </p:cNvPr>
            <p:cNvPicPr>
              <a:picLocks noChangeAspect="1"/>
            </p:cNvPicPr>
            <p:nvPr/>
          </p:nvPicPr>
          <p:blipFill>
            <a:blip r:embed="rId3"/>
            <a:stretch>
              <a:fillRect/>
            </a:stretch>
          </p:blipFill>
          <p:spPr>
            <a:xfrm>
              <a:off x="6003321" y="2549776"/>
              <a:ext cx="726831" cy="787759"/>
            </a:xfrm>
            <a:prstGeom prst="rect">
              <a:avLst/>
            </a:prstGeom>
          </p:spPr>
        </p:pic>
      </p:grpSp>
      <p:grpSp>
        <p:nvGrpSpPr>
          <p:cNvPr id="12" name="Group 11">
            <a:extLst>
              <a:ext uri="{FF2B5EF4-FFF2-40B4-BE49-F238E27FC236}">
                <a16:creationId xmlns:a16="http://schemas.microsoft.com/office/drawing/2014/main" id="{AED9A644-2B90-784C-860F-9AE6CC195829}"/>
              </a:ext>
            </a:extLst>
          </p:cNvPr>
          <p:cNvGrpSpPr/>
          <p:nvPr/>
        </p:nvGrpSpPr>
        <p:grpSpPr>
          <a:xfrm>
            <a:off x="5047983" y="4139794"/>
            <a:ext cx="1700735" cy="787759"/>
            <a:chOff x="1278065" y="4026920"/>
            <a:chExt cx="1700735" cy="787759"/>
          </a:xfrm>
        </p:grpSpPr>
        <p:sp>
          <p:nvSpPr>
            <p:cNvPr id="7" name="Oval 6">
              <a:extLst>
                <a:ext uri="{FF2B5EF4-FFF2-40B4-BE49-F238E27FC236}">
                  <a16:creationId xmlns:a16="http://schemas.microsoft.com/office/drawing/2014/main" id="{A4D363A9-5A92-044F-AF6E-F436202ED402}"/>
                </a:ext>
              </a:extLst>
            </p:cNvPr>
            <p:cNvSpPr/>
            <p:nvPr/>
          </p:nvSpPr>
          <p:spPr>
            <a:xfrm>
              <a:off x="1278065" y="4057385"/>
              <a:ext cx="726831" cy="726831"/>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D64AF1B-C6AA-5F4C-9E7F-188C4CBB71FA}"/>
                </a:ext>
              </a:extLst>
            </p:cNvPr>
            <p:cNvSpPr txBox="1"/>
            <p:nvPr/>
          </p:nvSpPr>
          <p:spPr>
            <a:xfrm>
              <a:off x="1442188" y="4116689"/>
              <a:ext cx="316523" cy="584775"/>
            </a:xfrm>
            <a:prstGeom prst="rect">
              <a:avLst/>
            </a:prstGeom>
            <a:noFill/>
          </p:spPr>
          <p:txBody>
            <a:bodyPr wrap="square" rtlCol="0">
              <a:spAutoFit/>
            </a:bodyPr>
            <a:lstStyle/>
            <a:p>
              <a:r>
                <a:rPr lang="en-US" sz="3200" b="1" dirty="0">
                  <a:solidFill>
                    <a:schemeClr val="bg1"/>
                  </a:solidFill>
                  <a:latin typeface="Aller" panose="020B0503030302020204" pitchFamily="34" charset="77"/>
                </a:rPr>
                <a:t>2</a:t>
              </a:r>
            </a:p>
          </p:txBody>
        </p:sp>
        <p:pic>
          <p:nvPicPr>
            <p:cNvPr id="20" name="Picture 19" descr="A picture containing tableware, plate, food&#10;&#10;Description automatically generated">
              <a:extLst>
                <a:ext uri="{FF2B5EF4-FFF2-40B4-BE49-F238E27FC236}">
                  <a16:creationId xmlns:a16="http://schemas.microsoft.com/office/drawing/2014/main" id="{89017B92-BEBE-EF4A-8289-28A3C7C4BCBB}"/>
                </a:ext>
              </a:extLst>
            </p:cNvPr>
            <p:cNvPicPr>
              <a:picLocks noChangeAspect="1"/>
            </p:cNvPicPr>
            <p:nvPr/>
          </p:nvPicPr>
          <p:blipFill>
            <a:blip r:embed="rId4"/>
            <a:stretch>
              <a:fillRect/>
            </a:stretch>
          </p:blipFill>
          <p:spPr>
            <a:xfrm>
              <a:off x="2200273" y="4026920"/>
              <a:ext cx="778527" cy="787759"/>
            </a:xfrm>
            <a:prstGeom prst="rect">
              <a:avLst/>
            </a:prstGeom>
          </p:spPr>
        </p:pic>
      </p:grpSp>
      <p:grpSp>
        <p:nvGrpSpPr>
          <p:cNvPr id="13" name="Group 12">
            <a:extLst>
              <a:ext uri="{FF2B5EF4-FFF2-40B4-BE49-F238E27FC236}">
                <a16:creationId xmlns:a16="http://schemas.microsoft.com/office/drawing/2014/main" id="{BCD5303A-0D86-3140-AB3D-7908571DE297}"/>
              </a:ext>
            </a:extLst>
          </p:cNvPr>
          <p:cNvGrpSpPr/>
          <p:nvPr/>
        </p:nvGrpSpPr>
        <p:grpSpPr>
          <a:xfrm>
            <a:off x="5047983" y="5608692"/>
            <a:ext cx="1769558" cy="787759"/>
            <a:chOff x="362800" y="5552851"/>
            <a:chExt cx="1769558" cy="787759"/>
          </a:xfrm>
        </p:grpSpPr>
        <p:sp>
          <p:nvSpPr>
            <p:cNvPr id="15" name="Oval 14">
              <a:extLst>
                <a:ext uri="{FF2B5EF4-FFF2-40B4-BE49-F238E27FC236}">
                  <a16:creationId xmlns:a16="http://schemas.microsoft.com/office/drawing/2014/main" id="{B6B872AA-C687-AE43-9670-0EE6A4FACF5D}"/>
                </a:ext>
              </a:extLst>
            </p:cNvPr>
            <p:cNvSpPr/>
            <p:nvPr/>
          </p:nvSpPr>
          <p:spPr>
            <a:xfrm>
              <a:off x="362800" y="5583315"/>
              <a:ext cx="726831" cy="726831"/>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6187FED-89B2-F54A-8C54-CBBE76C624EF}"/>
                </a:ext>
              </a:extLst>
            </p:cNvPr>
            <p:cNvSpPr txBox="1"/>
            <p:nvPr/>
          </p:nvSpPr>
          <p:spPr>
            <a:xfrm>
              <a:off x="526923" y="5654343"/>
              <a:ext cx="316523" cy="584775"/>
            </a:xfrm>
            <a:prstGeom prst="rect">
              <a:avLst/>
            </a:prstGeom>
            <a:noFill/>
          </p:spPr>
          <p:txBody>
            <a:bodyPr wrap="square" rtlCol="0">
              <a:spAutoFit/>
            </a:bodyPr>
            <a:lstStyle/>
            <a:p>
              <a:r>
                <a:rPr lang="en-US" sz="3200" b="1" dirty="0">
                  <a:solidFill>
                    <a:schemeClr val="bg1"/>
                  </a:solidFill>
                  <a:latin typeface="Aller" panose="020B0503030302020204" pitchFamily="34" charset="77"/>
                </a:rPr>
                <a:t>3</a:t>
              </a:r>
            </a:p>
          </p:txBody>
        </p:sp>
        <p:pic>
          <p:nvPicPr>
            <p:cNvPr id="22" name="Picture 21" descr="A close up of a logo&#10;&#10;Description automatically generated">
              <a:extLst>
                <a:ext uri="{FF2B5EF4-FFF2-40B4-BE49-F238E27FC236}">
                  <a16:creationId xmlns:a16="http://schemas.microsoft.com/office/drawing/2014/main" id="{E4B9C692-D70C-984D-A46D-1C5CE03EF3F5}"/>
                </a:ext>
              </a:extLst>
            </p:cNvPr>
            <p:cNvPicPr>
              <a:picLocks noChangeAspect="1"/>
            </p:cNvPicPr>
            <p:nvPr/>
          </p:nvPicPr>
          <p:blipFill>
            <a:blip r:embed="rId5"/>
            <a:stretch>
              <a:fillRect/>
            </a:stretch>
          </p:blipFill>
          <p:spPr>
            <a:xfrm>
              <a:off x="1227894" y="5552851"/>
              <a:ext cx="904464" cy="787759"/>
            </a:xfrm>
            <a:prstGeom prst="rect">
              <a:avLst/>
            </a:prstGeom>
          </p:spPr>
        </p:pic>
      </p:grpSp>
      <p:sp>
        <p:nvSpPr>
          <p:cNvPr id="25" name="TextBox 24">
            <a:extLst>
              <a:ext uri="{FF2B5EF4-FFF2-40B4-BE49-F238E27FC236}">
                <a16:creationId xmlns:a16="http://schemas.microsoft.com/office/drawing/2014/main" id="{31FC9731-EB00-9344-9E71-D5378B63501E}"/>
              </a:ext>
            </a:extLst>
          </p:cNvPr>
          <p:cNvSpPr txBox="1"/>
          <p:nvPr/>
        </p:nvSpPr>
        <p:spPr>
          <a:xfrm>
            <a:off x="6989251" y="3995064"/>
            <a:ext cx="4348136" cy="1077218"/>
          </a:xfrm>
          <a:prstGeom prst="rect">
            <a:avLst/>
          </a:prstGeom>
          <a:noFill/>
        </p:spPr>
        <p:txBody>
          <a:bodyPr wrap="square" rtlCol="0">
            <a:spAutoFit/>
          </a:bodyPr>
          <a:lstStyle/>
          <a:p>
            <a:r>
              <a:rPr lang="en-US" sz="3200" b="1" dirty="0">
                <a:solidFill>
                  <a:srgbClr val="0172AC"/>
                </a:solidFill>
                <a:latin typeface="Aller" panose="020B0503030302020204" pitchFamily="34" charset="77"/>
              </a:rPr>
              <a:t>We treat your patients like our own </a:t>
            </a:r>
            <a:r>
              <a:rPr lang="en-US" sz="3200" b="1" dirty="0">
                <a:solidFill>
                  <a:srgbClr val="C00000"/>
                </a:solidFill>
                <a:latin typeface="Aller" panose="020B0503030302020204" pitchFamily="34" charset="77"/>
              </a:rPr>
              <a:t>family</a:t>
            </a:r>
          </a:p>
        </p:txBody>
      </p:sp>
      <p:sp>
        <p:nvSpPr>
          <p:cNvPr id="26" name="TextBox 25">
            <a:extLst>
              <a:ext uri="{FF2B5EF4-FFF2-40B4-BE49-F238E27FC236}">
                <a16:creationId xmlns:a16="http://schemas.microsoft.com/office/drawing/2014/main" id="{3F3A36FF-D86C-2D4F-B4B3-AD6E6D45783A}"/>
              </a:ext>
            </a:extLst>
          </p:cNvPr>
          <p:cNvSpPr txBox="1"/>
          <p:nvPr/>
        </p:nvSpPr>
        <p:spPr>
          <a:xfrm>
            <a:off x="6989251" y="5471498"/>
            <a:ext cx="5164016" cy="1077218"/>
          </a:xfrm>
          <a:prstGeom prst="rect">
            <a:avLst/>
          </a:prstGeom>
          <a:noFill/>
        </p:spPr>
        <p:txBody>
          <a:bodyPr wrap="square" rtlCol="0">
            <a:spAutoFit/>
          </a:bodyPr>
          <a:lstStyle/>
          <a:p>
            <a:r>
              <a:rPr lang="en-US" sz="3200" b="1" dirty="0">
                <a:solidFill>
                  <a:srgbClr val="0172AC"/>
                </a:solidFill>
                <a:latin typeface="Aller" panose="020B0503030302020204" pitchFamily="34" charset="77"/>
              </a:rPr>
              <a:t>Happy patients get back </a:t>
            </a:r>
          </a:p>
          <a:p>
            <a:r>
              <a:rPr lang="en-US" sz="3200" b="1" dirty="0">
                <a:solidFill>
                  <a:srgbClr val="0172AC"/>
                </a:solidFill>
                <a:latin typeface="Aller" panose="020B0503030302020204" pitchFamily="34" charset="77"/>
              </a:rPr>
              <a:t>to what they love </a:t>
            </a:r>
            <a:r>
              <a:rPr lang="en-US" sz="3200" b="1" i="1" dirty="0">
                <a:solidFill>
                  <a:srgbClr val="C00000"/>
                </a:solidFill>
                <a:latin typeface="Aller" panose="020B0503030302020204" pitchFamily="34" charset="77"/>
              </a:rPr>
              <a:t>sooner</a:t>
            </a:r>
            <a:r>
              <a:rPr lang="en-US" sz="3200" b="1" i="1" dirty="0">
                <a:solidFill>
                  <a:srgbClr val="0172AC"/>
                </a:solidFill>
                <a:latin typeface="Aller" panose="020B0503030302020204" pitchFamily="34" charset="77"/>
              </a:rPr>
              <a:t>!</a:t>
            </a:r>
          </a:p>
        </p:txBody>
      </p:sp>
      <p:pic>
        <p:nvPicPr>
          <p:cNvPr id="10" name="Picture 9" descr="A person standing in a kitchen&#10;&#10;Description automatically generated">
            <a:extLst>
              <a:ext uri="{FF2B5EF4-FFF2-40B4-BE49-F238E27FC236}">
                <a16:creationId xmlns:a16="http://schemas.microsoft.com/office/drawing/2014/main" id="{A387FADE-84EE-B64D-AC10-C4ABCCC32908}"/>
              </a:ext>
            </a:extLst>
          </p:cNvPr>
          <p:cNvPicPr>
            <a:picLocks noChangeAspect="1"/>
          </p:cNvPicPr>
          <p:nvPr/>
        </p:nvPicPr>
        <p:blipFill rotWithShape="1">
          <a:blip r:embed="rId6"/>
          <a:srcRect r="11704"/>
          <a:stretch/>
        </p:blipFill>
        <p:spPr>
          <a:xfrm>
            <a:off x="344490" y="2719292"/>
            <a:ext cx="4246000" cy="3429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0388398"/>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0.70"/>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0.70"/>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Effect transition="in" filter="fade">
                                      <p:cBhvr>
                                        <p:cTn id="26" dur="1000"/>
                                        <p:tgtEl>
                                          <p:spTgt spid="12"/>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1000" fill="hold"/>
                                        <p:tgtEl>
                                          <p:spTgt spid="25"/>
                                        </p:tgtEl>
                                        <p:attrNameLst>
                                          <p:attrName>ppt_w</p:attrName>
                                        </p:attrNameLst>
                                      </p:cBhvr>
                                      <p:tavLst>
                                        <p:tav tm="0">
                                          <p:val>
                                            <p:strVal val="#ppt_w*0.70"/>
                                          </p:val>
                                        </p:tav>
                                        <p:tav tm="100000">
                                          <p:val>
                                            <p:strVal val="#ppt_w"/>
                                          </p:val>
                                        </p:tav>
                                      </p:tavLst>
                                    </p:anim>
                                    <p:anim calcmode="lin" valueType="num">
                                      <p:cBhvr>
                                        <p:cTn id="30" dur="1000" fill="hold"/>
                                        <p:tgtEl>
                                          <p:spTgt spid="25"/>
                                        </p:tgtEl>
                                        <p:attrNameLst>
                                          <p:attrName>ppt_h</p:attrName>
                                        </p:attrNameLst>
                                      </p:cBhvr>
                                      <p:tavLst>
                                        <p:tav tm="0">
                                          <p:val>
                                            <p:strVal val="#ppt_h"/>
                                          </p:val>
                                        </p:tav>
                                        <p:tav tm="100000">
                                          <p:val>
                                            <p:strVal val="#ppt_h"/>
                                          </p:val>
                                        </p:tav>
                                      </p:tavLst>
                                    </p:anim>
                                    <p:animEffect transition="in" filter="fade">
                                      <p:cBhvr>
                                        <p:cTn id="31" dur="10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1000" fill="hold"/>
                                        <p:tgtEl>
                                          <p:spTgt spid="13"/>
                                        </p:tgtEl>
                                        <p:attrNameLst>
                                          <p:attrName>ppt_w</p:attrName>
                                        </p:attrNameLst>
                                      </p:cBhvr>
                                      <p:tavLst>
                                        <p:tav tm="0">
                                          <p:val>
                                            <p:strVal val="#ppt_w*0.70"/>
                                          </p:val>
                                        </p:tav>
                                        <p:tav tm="100000">
                                          <p:val>
                                            <p:strVal val="#ppt_w"/>
                                          </p:val>
                                        </p:tav>
                                      </p:tavLst>
                                    </p:anim>
                                    <p:anim calcmode="lin" valueType="num">
                                      <p:cBhvr>
                                        <p:cTn id="37" dur="1000" fill="hold"/>
                                        <p:tgtEl>
                                          <p:spTgt spid="13"/>
                                        </p:tgtEl>
                                        <p:attrNameLst>
                                          <p:attrName>ppt_h</p:attrName>
                                        </p:attrNameLst>
                                      </p:cBhvr>
                                      <p:tavLst>
                                        <p:tav tm="0">
                                          <p:val>
                                            <p:strVal val="#ppt_h"/>
                                          </p:val>
                                        </p:tav>
                                        <p:tav tm="100000">
                                          <p:val>
                                            <p:strVal val="#ppt_h"/>
                                          </p:val>
                                        </p:tav>
                                      </p:tavLst>
                                    </p:anim>
                                    <p:animEffect transition="in" filter="fade">
                                      <p:cBhvr>
                                        <p:cTn id="38" dur="1000"/>
                                        <p:tgtEl>
                                          <p:spTgt spid="13"/>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1000" fill="hold"/>
                                        <p:tgtEl>
                                          <p:spTgt spid="26"/>
                                        </p:tgtEl>
                                        <p:attrNameLst>
                                          <p:attrName>ppt_w</p:attrName>
                                        </p:attrNameLst>
                                      </p:cBhvr>
                                      <p:tavLst>
                                        <p:tav tm="0">
                                          <p:val>
                                            <p:strVal val="#ppt_w*0.70"/>
                                          </p:val>
                                        </p:tav>
                                        <p:tav tm="100000">
                                          <p:val>
                                            <p:strVal val="#ppt_w"/>
                                          </p:val>
                                        </p:tav>
                                      </p:tavLst>
                                    </p:anim>
                                    <p:anim calcmode="lin" valueType="num">
                                      <p:cBhvr>
                                        <p:cTn id="42" dur="1000" fill="hold"/>
                                        <p:tgtEl>
                                          <p:spTgt spid="26"/>
                                        </p:tgtEl>
                                        <p:attrNameLst>
                                          <p:attrName>ppt_h</p:attrName>
                                        </p:attrNameLst>
                                      </p:cBhvr>
                                      <p:tavLst>
                                        <p:tav tm="0">
                                          <p:val>
                                            <p:strVal val="#ppt_h"/>
                                          </p:val>
                                        </p:tav>
                                        <p:tav tm="100000">
                                          <p:val>
                                            <p:strVal val="#ppt_h"/>
                                          </p:val>
                                        </p:tav>
                                      </p:tavLst>
                                    </p:anim>
                                    <p:animEffect transition="in" filter="fade">
                                      <p:cBhvr>
                                        <p:cTn id="4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68615-D6D0-4041-9DE4-6FCEC65D8C80}"/>
              </a:ext>
            </a:extLst>
          </p:cNvPr>
          <p:cNvSpPr>
            <a:spLocks noGrp="1"/>
          </p:cNvSpPr>
          <p:nvPr>
            <p:ph type="title"/>
          </p:nvPr>
        </p:nvSpPr>
        <p:spPr/>
        <p:txBody>
          <a:bodyPr/>
          <a:lstStyle/>
          <a:p>
            <a:r>
              <a:rPr lang="en-US" dirty="0"/>
              <a:t>Our Family Experience</a:t>
            </a:r>
          </a:p>
        </p:txBody>
      </p:sp>
      <p:pic>
        <p:nvPicPr>
          <p:cNvPr id="4" name="Picture 3">
            <a:extLst>
              <a:ext uri="{FF2B5EF4-FFF2-40B4-BE49-F238E27FC236}">
                <a16:creationId xmlns:a16="http://schemas.microsoft.com/office/drawing/2014/main" id="{5B6DA534-CB06-6F4F-A62A-8CAFC516D4A0}"/>
              </a:ext>
            </a:extLst>
          </p:cNvPr>
          <p:cNvPicPr>
            <a:picLocks noChangeAspect="1"/>
          </p:cNvPicPr>
          <p:nvPr/>
        </p:nvPicPr>
        <p:blipFill>
          <a:blip r:embed="rId3"/>
          <a:srcRect/>
          <a:stretch/>
        </p:blipFill>
        <p:spPr>
          <a:xfrm>
            <a:off x="1027718" y="2762123"/>
            <a:ext cx="5221874" cy="373075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B926BC30-EF6D-B64E-833B-671EA0181FE7}"/>
              </a:ext>
            </a:extLst>
          </p:cNvPr>
          <p:cNvPicPr>
            <a:picLocks noChangeAspect="1"/>
          </p:cNvPicPr>
          <p:nvPr/>
        </p:nvPicPr>
        <p:blipFill rotWithShape="1">
          <a:blip r:embed="rId4"/>
          <a:srcRect t="40610" b="9520"/>
          <a:stretch/>
        </p:blipFill>
        <p:spPr>
          <a:xfrm>
            <a:off x="6993450" y="2293065"/>
            <a:ext cx="4819416" cy="1602283"/>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7C51B14E-1B23-234B-B996-DB6BE10DDC70}"/>
              </a:ext>
            </a:extLst>
          </p:cNvPr>
          <p:cNvPicPr>
            <a:picLocks noChangeAspect="1"/>
          </p:cNvPicPr>
          <p:nvPr/>
        </p:nvPicPr>
        <p:blipFill>
          <a:blip r:embed="rId5"/>
          <a:srcRect t="9565" b="9565"/>
          <a:stretch/>
        </p:blipFill>
        <p:spPr>
          <a:xfrm>
            <a:off x="7597609" y="4217935"/>
            <a:ext cx="4215257" cy="227260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804A8E85-237D-444F-ABF1-312C7780CDA9}"/>
              </a:ext>
            </a:extLst>
          </p:cNvPr>
          <p:cNvPicPr>
            <a:picLocks noChangeAspect="1"/>
          </p:cNvPicPr>
          <p:nvPr/>
        </p:nvPicPr>
        <p:blipFill>
          <a:blip r:embed="rId6"/>
          <a:srcRect/>
          <a:stretch/>
        </p:blipFill>
        <p:spPr>
          <a:xfrm rot="21306004">
            <a:off x="474495" y="1928236"/>
            <a:ext cx="1651788" cy="2309923"/>
          </a:xfrm>
          <a:prstGeom prst="rect">
            <a:avLst/>
          </a:prstGeom>
          <a:ln w="76200">
            <a:solidFill>
              <a:schemeClr val="bg1"/>
            </a:solidFill>
          </a:ln>
          <a:effectLst>
            <a:outerShdw blurRad="152400" dist="139700" dir="2700000" algn="tl" rotWithShape="0">
              <a:prstClr val="black">
                <a:alpha val="40000"/>
              </a:prstClr>
            </a:outerShdw>
          </a:effectLst>
        </p:spPr>
      </p:pic>
      <p:pic>
        <p:nvPicPr>
          <p:cNvPr id="9" name="Picture 8" descr="A person standing in front of a blue wall&#10;&#10;Description automatically generated">
            <a:extLst>
              <a:ext uri="{FF2B5EF4-FFF2-40B4-BE49-F238E27FC236}">
                <a16:creationId xmlns:a16="http://schemas.microsoft.com/office/drawing/2014/main" id="{B4236878-9925-8F4A-8738-5C2FD13B095F}"/>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Lst>
          </a:blip>
          <a:srcRect l="7667" t="4246" r="6378"/>
          <a:stretch/>
        </p:blipFill>
        <p:spPr>
          <a:xfrm rot="255500">
            <a:off x="5774399" y="3649780"/>
            <a:ext cx="2163763" cy="2402338"/>
          </a:xfrm>
          <a:prstGeom prst="rect">
            <a:avLst/>
          </a:prstGeom>
          <a:ln w="76200">
            <a:solidFill>
              <a:schemeClr val="bg1"/>
            </a:solidFill>
          </a:ln>
          <a:effectLst>
            <a:outerShdw blurRad="165100" dist="127000" dir="2700000" algn="tl" rotWithShape="0">
              <a:prstClr val="black">
                <a:alpha val="40000"/>
              </a:prstClr>
            </a:outerShdw>
          </a:effectLst>
        </p:spPr>
      </p:pic>
    </p:spTree>
    <p:extLst>
      <p:ext uri="{BB962C8B-B14F-4D97-AF65-F5344CB8AC3E}">
        <p14:creationId xmlns:p14="http://schemas.microsoft.com/office/powerpoint/2010/main" val="4136848501"/>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par>
                                <p:cTn id="15" presetID="55"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par>
                                <p:cTn id="20" presetID="55"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0.70"/>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par>
                                <p:cTn id="25" presetID="55"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0.70"/>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E306D7E-BAB5-934C-9B9F-4AD5BEB9D012}"/>
              </a:ext>
            </a:extLst>
          </p:cNvPr>
          <p:cNvPicPr>
            <a:picLocks noChangeAspect="1"/>
          </p:cNvPicPr>
          <p:nvPr/>
        </p:nvPicPr>
        <p:blipFill>
          <a:blip r:embed="rId3"/>
          <a:srcRect/>
          <a:stretch/>
        </p:blipFill>
        <p:spPr>
          <a:xfrm>
            <a:off x="7660944" y="2324310"/>
            <a:ext cx="3390901" cy="2259267"/>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DDC35B9D-3247-0047-ABD0-68C18FF45F18}"/>
              </a:ext>
            </a:extLst>
          </p:cNvPr>
          <p:cNvSpPr>
            <a:spLocks noGrp="1"/>
          </p:cNvSpPr>
          <p:nvPr>
            <p:ph type="title"/>
          </p:nvPr>
        </p:nvSpPr>
        <p:spPr/>
        <p:txBody>
          <a:bodyPr/>
          <a:lstStyle/>
          <a:p>
            <a:r>
              <a:rPr lang="en-US" dirty="0"/>
              <a:t>Causes of TMJ Pain</a:t>
            </a:r>
          </a:p>
        </p:txBody>
      </p:sp>
      <p:pic>
        <p:nvPicPr>
          <p:cNvPr id="4" name="Picture 3">
            <a:extLst>
              <a:ext uri="{FF2B5EF4-FFF2-40B4-BE49-F238E27FC236}">
                <a16:creationId xmlns:a16="http://schemas.microsoft.com/office/drawing/2014/main" id="{E2D51A34-4D08-3147-B037-12A7581107A7}"/>
              </a:ext>
            </a:extLst>
          </p:cNvPr>
          <p:cNvPicPr>
            <a:picLocks noChangeAspect="1"/>
          </p:cNvPicPr>
          <p:nvPr/>
        </p:nvPicPr>
        <p:blipFill>
          <a:blip r:embed="rId4"/>
          <a:srcRect/>
          <a:stretch/>
        </p:blipFill>
        <p:spPr>
          <a:xfrm>
            <a:off x="297040" y="2114550"/>
            <a:ext cx="3945676" cy="2628899"/>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109F2405-4565-174C-88E7-E4DCA4CA154E}"/>
              </a:ext>
            </a:extLst>
          </p:cNvPr>
          <p:cNvPicPr>
            <a:picLocks noChangeAspect="1"/>
          </p:cNvPicPr>
          <p:nvPr/>
        </p:nvPicPr>
        <p:blipFill>
          <a:blip r:embed="rId5"/>
          <a:srcRect/>
          <a:stretch/>
        </p:blipFill>
        <p:spPr>
          <a:xfrm>
            <a:off x="711258" y="4424482"/>
            <a:ext cx="3267734" cy="2179775"/>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55236B71-4174-7A44-8C8D-2A1B57FE71AB}"/>
              </a:ext>
            </a:extLst>
          </p:cNvPr>
          <p:cNvPicPr>
            <a:picLocks noChangeAspect="1"/>
          </p:cNvPicPr>
          <p:nvPr/>
        </p:nvPicPr>
        <p:blipFill>
          <a:blip r:embed="rId6"/>
          <a:srcRect/>
          <a:stretch/>
        </p:blipFill>
        <p:spPr>
          <a:xfrm>
            <a:off x="3846163" y="2628900"/>
            <a:ext cx="3173696" cy="2114550"/>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F409CBD2-B148-394B-8CF2-A8C108D9A04F}"/>
              </a:ext>
            </a:extLst>
          </p:cNvPr>
          <p:cNvPicPr>
            <a:picLocks noChangeAspect="1"/>
          </p:cNvPicPr>
          <p:nvPr/>
        </p:nvPicPr>
        <p:blipFill>
          <a:blip r:embed="rId7"/>
          <a:srcRect/>
          <a:stretch/>
        </p:blipFill>
        <p:spPr>
          <a:xfrm>
            <a:off x="4393210" y="4120641"/>
            <a:ext cx="3750597" cy="2498924"/>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D7CA77BE-114F-194F-8FDF-829A02153F0B}"/>
              </a:ext>
            </a:extLst>
          </p:cNvPr>
          <p:cNvPicPr>
            <a:picLocks noChangeAspect="1"/>
          </p:cNvPicPr>
          <p:nvPr/>
        </p:nvPicPr>
        <p:blipFill>
          <a:blip r:embed="rId8"/>
          <a:srcRect/>
          <a:stretch/>
        </p:blipFill>
        <p:spPr>
          <a:xfrm>
            <a:off x="8484449" y="4424482"/>
            <a:ext cx="3293669" cy="21880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78195688"/>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strVal val="#ppt_w*0.70"/>
                                          </p:val>
                                        </p:tav>
                                        <p:tav tm="100000">
                                          <p:val>
                                            <p:strVal val="#ppt_w"/>
                                          </p:val>
                                        </p:tav>
                                      </p:tavLst>
                                    </p:anim>
                                    <p:anim calcmode="lin" valueType="num">
                                      <p:cBhvr>
                                        <p:cTn id="15" dur="1000" fill="hold"/>
                                        <p:tgtEl>
                                          <p:spTgt spid="18"/>
                                        </p:tgtEl>
                                        <p:attrNameLst>
                                          <p:attrName>ppt_h</p:attrName>
                                        </p:attrNameLst>
                                      </p:cBhvr>
                                      <p:tavLst>
                                        <p:tav tm="0">
                                          <p:val>
                                            <p:strVal val="#ppt_h"/>
                                          </p:val>
                                        </p:tav>
                                        <p:tav tm="100000">
                                          <p:val>
                                            <p:strVal val="#ppt_h"/>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strVal val="#ppt_w*0.70"/>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Effect transition="in" filter="fade">
                                      <p:cBhvr>
                                        <p:cTn id="23" dur="1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0.70"/>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strVal val="#ppt_w*0.70"/>
                                          </p:val>
                                        </p:tav>
                                        <p:tav tm="100000">
                                          <p:val>
                                            <p:strVal val="#ppt_w"/>
                                          </p:val>
                                        </p:tav>
                                      </p:tavLst>
                                    </p:anim>
                                    <p:anim calcmode="lin" valueType="num">
                                      <p:cBhvr>
                                        <p:cTn id="36" dur="1000" fill="hold"/>
                                        <p:tgtEl>
                                          <p:spTgt spid="12"/>
                                        </p:tgtEl>
                                        <p:attrNameLst>
                                          <p:attrName>ppt_h</p:attrName>
                                        </p:attrNameLst>
                                      </p:cBhvr>
                                      <p:tavLst>
                                        <p:tav tm="0">
                                          <p:val>
                                            <p:strVal val="#ppt_h"/>
                                          </p:val>
                                        </p:tav>
                                        <p:tav tm="100000">
                                          <p:val>
                                            <p:strVal val="#ppt_h"/>
                                          </p:val>
                                        </p:tav>
                                      </p:tavLst>
                                    </p:anim>
                                    <p:animEffect transition="in" filter="fade">
                                      <p:cBhvr>
                                        <p:cTn id="37" dur="1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000" fill="hold"/>
                                        <p:tgtEl>
                                          <p:spTgt spid="20"/>
                                        </p:tgtEl>
                                        <p:attrNameLst>
                                          <p:attrName>ppt_w</p:attrName>
                                        </p:attrNameLst>
                                      </p:cBhvr>
                                      <p:tavLst>
                                        <p:tav tm="0">
                                          <p:val>
                                            <p:strVal val="#ppt_w*0.70"/>
                                          </p:val>
                                        </p:tav>
                                        <p:tav tm="100000">
                                          <p:val>
                                            <p:strVal val="#ppt_w"/>
                                          </p:val>
                                        </p:tav>
                                      </p:tavLst>
                                    </p:anim>
                                    <p:anim calcmode="lin" valueType="num">
                                      <p:cBhvr>
                                        <p:cTn id="43" dur="1000" fill="hold"/>
                                        <p:tgtEl>
                                          <p:spTgt spid="20"/>
                                        </p:tgtEl>
                                        <p:attrNameLst>
                                          <p:attrName>ppt_h</p:attrName>
                                        </p:attrNameLst>
                                      </p:cBhvr>
                                      <p:tavLst>
                                        <p:tav tm="0">
                                          <p:val>
                                            <p:strVal val="#ppt_h"/>
                                          </p:val>
                                        </p:tav>
                                        <p:tav tm="100000">
                                          <p:val>
                                            <p:strVal val="#ppt_h"/>
                                          </p:val>
                                        </p:tav>
                                      </p:tavLst>
                                    </p:anim>
                                    <p:animEffect transition="in" filter="fade">
                                      <p:cBhvr>
                                        <p:cTn id="4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586E1-014E-7F44-ACD8-00D527C34071}"/>
              </a:ext>
            </a:extLst>
          </p:cNvPr>
          <p:cNvSpPr>
            <a:spLocks noGrp="1"/>
          </p:cNvSpPr>
          <p:nvPr>
            <p:ph type="title"/>
          </p:nvPr>
        </p:nvSpPr>
        <p:spPr/>
        <p:txBody>
          <a:bodyPr/>
          <a:lstStyle/>
          <a:p>
            <a:r>
              <a:rPr lang="en-US" dirty="0"/>
              <a:t>Frustration</a:t>
            </a:r>
          </a:p>
        </p:txBody>
      </p:sp>
      <p:sp>
        <p:nvSpPr>
          <p:cNvPr id="6" name="Rectangle 5">
            <a:extLst>
              <a:ext uri="{FF2B5EF4-FFF2-40B4-BE49-F238E27FC236}">
                <a16:creationId xmlns:a16="http://schemas.microsoft.com/office/drawing/2014/main" id="{E05D71B5-BCB9-8F45-8031-88C9EBF17907}"/>
              </a:ext>
            </a:extLst>
          </p:cNvPr>
          <p:cNvSpPr/>
          <p:nvPr/>
        </p:nvSpPr>
        <p:spPr>
          <a:xfrm rot="1174729">
            <a:off x="8574863" y="1715379"/>
            <a:ext cx="1524802" cy="5386090"/>
          </a:xfrm>
          <a:prstGeom prst="rect">
            <a:avLst/>
          </a:prstGeom>
        </p:spPr>
        <p:txBody>
          <a:bodyPr wrap="square">
            <a:spAutoFit/>
          </a:bodyPr>
          <a:lstStyle/>
          <a:p>
            <a:pPr algn="ctr"/>
            <a:r>
              <a:rPr lang="en-US" sz="34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50800" dist="38100" dir="2700000" algn="tl" rotWithShape="0">
                    <a:prstClr val="black">
                      <a:alpha val="40000"/>
                    </a:prstClr>
                  </a:outerShdw>
                </a:effectLst>
                <a:latin typeface="Aller" panose="020B0503030302020204" pitchFamily="34" charset="77"/>
              </a:rPr>
              <a:t>?</a:t>
            </a:r>
          </a:p>
        </p:txBody>
      </p:sp>
      <p:pic>
        <p:nvPicPr>
          <p:cNvPr id="8" name="Picture 7">
            <a:extLst>
              <a:ext uri="{FF2B5EF4-FFF2-40B4-BE49-F238E27FC236}">
                <a16:creationId xmlns:a16="http://schemas.microsoft.com/office/drawing/2014/main" id="{B3369A37-8D57-B241-B34D-D764266E721E}"/>
              </a:ext>
            </a:extLst>
          </p:cNvPr>
          <p:cNvPicPr>
            <a:picLocks noChangeAspect="1"/>
          </p:cNvPicPr>
          <p:nvPr/>
        </p:nvPicPr>
        <p:blipFill>
          <a:blip r:embed="rId3"/>
          <a:srcRect/>
          <a:stretch/>
        </p:blipFill>
        <p:spPr>
          <a:xfrm>
            <a:off x="981588" y="2399102"/>
            <a:ext cx="6031523" cy="40186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3047720"/>
      </p:ext>
    </p:extLst>
  </p:cSld>
  <p:clrMapOvr>
    <a:masterClrMapping/>
  </p:clrMapOvr>
  <mc:AlternateContent xmlns:mc="http://schemas.openxmlformats.org/markup-compatibility/2006" xmlns:p14="http://schemas.microsoft.com/office/powerpoint/2010/main">
    <mc:Choice Requires="p14">
      <p:transition spd="med" p14:dur="700" advClick="0" advTm="30000">
        <p:fade/>
      </p:transition>
    </mc:Choice>
    <mc:Fallback xmlns="">
      <p:transition spd="med"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5A433-4893-F440-BCD1-066290E52C51}"/>
              </a:ext>
            </a:extLst>
          </p:cNvPr>
          <p:cNvSpPr>
            <a:spLocks noGrp="1"/>
          </p:cNvSpPr>
          <p:nvPr>
            <p:ph type="title"/>
          </p:nvPr>
        </p:nvSpPr>
        <p:spPr/>
        <p:txBody>
          <a:bodyPr/>
          <a:lstStyle/>
          <a:p>
            <a:r>
              <a:rPr lang="en-US" dirty="0"/>
              <a:t>About the TMJ</a:t>
            </a:r>
          </a:p>
        </p:txBody>
      </p:sp>
      <p:sp>
        <p:nvSpPr>
          <p:cNvPr id="3" name="TextBox 2">
            <a:extLst>
              <a:ext uri="{FF2B5EF4-FFF2-40B4-BE49-F238E27FC236}">
                <a16:creationId xmlns:a16="http://schemas.microsoft.com/office/drawing/2014/main" id="{6D4CDF33-672A-A842-B498-87643454A47D}"/>
              </a:ext>
            </a:extLst>
          </p:cNvPr>
          <p:cNvSpPr txBox="1"/>
          <p:nvPr/>
        </p:nvSpPr>
        <p:spPr>
          <a:xfrm>
            <a:off x="623824" y="2827061"/>
            <a:ext cx="4979494" cy="3046988"/>
          </a:xfrm>
          <a:prstGeom prst="rect">
            <a:avLst/>
          </a:prstGeom>
          <a:noFill/>
        </p:spPr>
        <p:txBody>
          <a:bodyPr wrap="square" rtlCol="0">
            <a:spAutoFit/>
          </a:bodyPr>
          <a:lstStyle/>
          <a:p>
            <a:pPr algn="ctr"/>
            <a:r>
              <a:rPr lang="en-US" sz="3200" dirty="0">
                <a:solidFill>
                  <a:srgbClr val="0172AC"/>
                </a:solidFill>
                <a:latin typeface="Aller" panose="020B0503030302020204" pitchFamily="34" charset="77"/>
              </a:rPr>
              <a:t>The temporomandibular joint (TMJ) is undoubtedly one of the most actively used and least understood joints in the human body.</a:t>
            </a:r>
          </a:p>
        </p:txBody>
      </p:sp>
      <p:pic>
        <p:nvPicPr>
          <p:cNvPr id="5" name="Picture 4" descr="A picture containing person, person&#10;&#10;Description automatically generated">
            <a:extLst>
              <a:ext uri="{FF2B5EF4-FFF2-40B4-BE49-F238E27FC236}">
                <a16:creationId xmlns:a16="http://schemas.microsoft.com/office/drawing/2014/main" id="{BCEC6413-19DD-A54F-935E-3041F4EFBF42}"/>
              </a:ext>
            </a:extLst>
          </p:cNvPr>
          <p:cNvPicPr>
            <a:picLocks noChangeAspect="1"/>
          </p:cNvPicPr>
          <p:nvPr/>
        </p:nvPicPr>
        <p:blipFill>
          <a:blip r:embed="rId2"/>
          <a:stretch>
            <a:fillRect/>
          </a:stretch>
        </p:blipFill>
        <p:spPr>
          <a:xfrm>
            <a:off x="6334929" y="2734608"/>
            <a:ext cx="5233247" cy="3483311"/>
          </a:xfrm>
          <a:prstGeom prst="rect">
            <a:avLst/>
          </a:prstGeom>
        </p:spPr>
      </p:pic>
    </p:spTree>
    <p:extLst>
      <p:ext uri="{BB962C8B-B14F-4D97-AF65-F5344CB8AC3E}">
        <p14:creationId xmlns:p14="http://schemas.microsoft.com/office/powerpoint/2010/main" val="964875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CBACA-7E9E-054F-A97F-F7B16AE798B7}"/>
              </a:ext>
            </a:extLst>
          </p:cNvPr>
          <p:cNvSpPr>
            <a:spLocks noGrp="1"/>
          </p:cNvSpPr>
          <p:nvPr>
            <p:ph type="title"/>
          </p:nvPr>
        </p:nvSpPr>
        <p:spPr/>
        <p:txBody>
          <a:bodyPr>
            <a:normAutofit fontScale="90000"/>
          </a:bodyPr>
          <a:lstStyle/>
          <a:p>
            <a:r>
              <a:rPr lang="en-US" dirty="0"/>
              <a:t>Cranio-Cervical-Mandibular Relationship</a:t>
            </a:r>
          </a:p>
        </p:txBody>
      </p:sp>
      <p:pic>
        <p:nvPicPr>
          <p:cNvPr id="4" name="Picture 3" descr="A close-up of a fetus&#10;&#10;Description automatically generated with medium confidence">
            <a:extLst>
              <a:ext uri="{FF2B5EF4-FFF2-40B4-BE49-F238E27FC236}">
                <a16:creationId xmlns:a16="http://schemas.microsoft.com/office/drawing/2014/main" id="{69C30D5C-A23F-4A47-94F8-95B1B17E2E12}"/>
              </a:ext>
            </a:extLst>
          </p:cNvPr>
          <p:cNvPicPr>
            <a:picLocks noChangeAspect="1"/>
          </p:cNvPicPr>
          <p:nvPr/>
        </p:nvPicPr>
        <p:blipFill>
          <a:blip r:embed="rId2"/>
          <a:stretch>
            <a:fillRect/>
          </a:stretch>
        </p:blipFill>
        <p:spPr>
          <a:xfrm>
            <a:off x="2861952" y="1124547"/>
            <a:ext cx="5427023" cy="6094031"/>
          </a:xfrm>
          <a:prstGeom prst="rect">
            <a:avLst/>
          </a:prstGeom>
        </p:spPr>
      </p:pic>
      <p:sp>
        <p:nvSpPr>
          <p:cNvPr id="7" name="TextBox 6">
            <a:extLst>
              <a:ext uri="{FF2B5EF4-FFF2-40B4-BE49-F238E27FC236}">
                <a16:creationId xmlns:a16="http://schemas.microsoft.com/office/drawing/2014/main" id="{D4FB1B74-21C4-9349-9304-314E176D46D8}"/>
              </a:ext>
            </a:extLst>
          </p:cNvPr>
          <p:cNvSpPr txBox="1"/>
          <p:nvPr/>
        </p:nvSpPr>
        <p:spPr>
          <a:xfrm>
            <a:off x="-40765" y="3875121"/>
            <a:ext cx="3781683" cy="584775"/>
          </a:xfrm>
          <a:prstGeom prst="rect">
            <a:avLst/>
          </a:prstGeom>
          <a:noFill/>
        </p:spPr>
        <p:txBody>
          <a:bodyPr wrap="square" rtlCol="0">
            <a:spAutoFit/>
          </a:bodyPr>
          <a:lstStyle/>
          <a:p>
            <a:pPr algn="ctr"/>
            <a:r>
              <a:rPr lang="en-US" sz="3200" dirty="0">
                <a:solidFill>
                  <a:srgbClr val="0172AC"/>
                </a:solidFill>
                <a:latin typeface="Aller" panose="020B0503030302020204" pitchFamily="34" charset="77"/>
              </a:rPr>
              <a:t>Cranio-Vertebral</a:t>
            </a:r>
          </a:p>
        </p:txBody>
      </p:sp>
      <p:sp>
        <p:nvSpPr>
          <p:cNvPr id="8" name="TextBox 7">
            <a:extLst>
              <a:ext uri="{FF2B5EF4-FFF2-40B4-BE49-F238E27FC236}">
                <a16:creationId xmlns:a16="http://schemas.microsoft.com/office/drawing/2014/main" id="{23303EF5-E371-7942-88D1-89570CC8167B}"/>
              </a:ext>
            </a:extLst>
          </p:cNvPr>
          <p:cNvSpPr txBox="1"/>
          <p:nvPr/>
        </p:nvSpPr>
        <p:spPr>
          <a:xfrm>
            <a:off x="7497895" y="3875120"/>
            <a:ext cx="4979494" cy="584775"/>
          </a:xfrm>
          <a:prstGeom prst="rect">
            <a:avLst/>
          </a:prstGeom>
          <a:noFill/>
        </p:spPr>
        <p:txBody>
          <a:bodyPr wrap="square" rtlCol="0">
            <a:spAutoFit/>
          </a:bodyPr>
          <a:lstStyle/>
          <a:p>
            <a:pPr algn="ctr"/>
            <a:r>
              <a:rPr lang="en-US" sz="3200" dirty="0">
                <a:solidFill>
                  <a:srgbClr val="0172AC"/>
                </a:solidFill>
                <a:latin typeface="Aller" panose="020B0503030302020204" pitchFamily="34" charset="77"/>
              </a:rPr>
              <a:t>Cranio-Mandibular</a:t>
            </a:r>
          </a:p>
        </p:txBody>
      </p:sp>
    </p:spTree>
    <p:extLst>
      <p:ext uri="{BB962C8B-B14F-4D97-AF65-F5344CB8AC3E}">
        <p14:creationId xmlns:p14="http://schemas.microsoft.com/office/powerpoint/2010/main" val="385482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strVal val="#ppt_w*0.70"/>
                                          </p:val>
                                        </p:tav>
                                        <p:tav tm="100000">
                                          <p:val>
                                            <p:strVal val="#ppt_w"/>
                                          </p:val>
                                        </p:tav>
                                      </p:tavLst>
                                    </p:anim>
                                    <p:anim calcmode="lin" valueType="num">
                                      <p:cBhvr>
                                        <p:cTn id="14" dur="1000" fill="hold"/>
                                        <p:tgtEl>
                                          <p:spTgt spid="8"/>
                                        </p:tgtEl>
                                        <p:attrNameLst>
                                          <p:attrName>ppt_h</p:attrName>
                                        </p:attrNameLst>
                                      </p:cBhvr>
                                      <p:tavLst>
                                        <p:tav tm="0">
                                          <p:val>
                                            <p:strVal val="#ppt_h"/>
                                          </p:val>
                                        </p:tav>
                                        <p:tav tm="100000">
                                          <p:val>
                                            <p:strVal val="#ppt_h"/>
                                          </p:val>
                                        </p:tav>
                                      </p:tavLst>
                                    </p:anim>
                                    <p:animEffect transition="in" filter="fade">
                                      <p:cBhvr>
                                        <p:cTn id="1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5CF34-C9AF-F14A-A870-E79A5F0EA3FE}"/>
              </a:ext>
            </a:extLst>
          </p:cNvPr>
          <p:cNvSpPr>
            <a:spLocks noGrp="1"/>
          </p:cNvSpPr>
          <p:nvPr>
            <p:ph type="title"/>
          </p:nvPr>
        </p:nvSpPr>
        <p:spPr>
          <a:xfrm>
            <a:off x="1116506" y="377001"/>
            <a:ext cx="4979494" cy="864235"/>
          </a:xfrm>
        </p:spPr>
        <p:txBody>
          <a:bodyPr/>
          <a:lstStyle/>
          <a:p>
            <a:r>
              <a:rPr lang="en-US" dirty="0"/>
              <a:t>The Cervical Spine</a:t>
            </a:r>
          </a:p>
        </p:txBody>
      </p:sp>
      <p:sp>
        <p:nvSpPr>
          <p:cNvPr id="3" name="TextBox 2">
            <a:extLst>
              <a:ext uri="{FF2B5EF4-FFF2-40B4-BE49-F238E27FC236}">
                <a16:creationId xmlns:a16="http://schemas.microsoft.com/office/drawing/2014/main" id="{B6AC5EAA-24AB-B342-AC62-3BE17132AE7A}"/>
              </a:ext>
            </a:extLst>
          </p:cNvPr>
          <p:cNvSpPr txBox="1"/>
          <p:nvPr/>
        </p:nvSpPr>
        <p:spPr>
          <a:xfrm>
            <a:off x="623823" y="3333997"/>
            <a:ext cx="4979494" cy="1569660"/>
          </a:xfrm>
          <a:prstGeom prst="rect">
            <a:avLst/>
          </a:prstGeom>
          <a:noFill/>
        </p:spPr>
        <p:txBody>
          <a:bodyPr wrap="square" rtlCol="0">
            <a:spAutoFit/>
          </a:bodyPr>
          <a:lstStyle/>
          <a:p>
            <a:pPr algn="ctr"/>
            <a:r>
              <a:rPr lang="en-US" sz="3200" dirty="0">
                <a:solidFill>
                  <a:srgbClr val="0172AC"/>
                </a:solidFill>
                <a:latin typeface="Aller" panose="020B0503030302020204" pitchFamily="34" charset="77"/>
              </a:rPr>
              <a:t>The cervical spine is a missing piece in solving the TMJ puzzle</a:t>
            </a:r>
          </a:p>
        </p:txBody>
      </p:sp>
      <p:pic>
        <p:nvPicPr>
          <p:cNvPr id="5" name="Picture 4" descr="A picture containing x-ray film&#10;&#10;Description automatically generated">
            <a:extLst>
              <a:ext uri="{FF2B5EF4-FFF2-40B4-BE49-F238E27FC236}">
                <a16:creationId xmlns:a16="http://schemas.microsoft.com/office/drawing/2014/main" id="{6E3EF3D5-AF3C-814B-BCCD-3887A51FD3A6}"/>
              </a:ext>
            </a:extLst>
          </p:cNvPr>
          <p:cNvPicPr>
            <a:picLocks noChangeAspect="1"/>
          </p:cNvPicPr>
          <p:nvPr/>
        </p:nvPicPr>
        <p:blipFill>
          <a:blip r:embed="rId3"/>
          <a:stretch>
            <a:fillRect/>
          </a:stretch>
        </p:blipFill>
        <p:spPr>
          <a:xfrm>
            <a:off x="6914267" y="522515"/>
            <a:ext cx="4439533" cy="60024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0602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D6BC1-0218-AD43-BF20-6569C2A8B5D9}"/>
              </a:ext>
            </a:extLst>
          </p:cNvPr>
          <p:cNvSpPr>
            <a:spLocks noGrp="1"/>
          </p:cNvSpPr>
          <p:nvPr>
            <p:ph type="title"/>
          </p:nvPr>
        </p:nvSpPr>
        <p:spPr/>
        <p:txBody>
          <a:bodyPr/>
          <a:lstStyle/>
          <a:p>
            <a:r>
              <a:rPr lang="en-US" dirty="0"/>
              <a:t>Characteristics of TMD</a:t>
            </a:r>
          </a:p>
        </p:txBody>
      </p:sp>
      <p:pic>
        <p:nvPicPr>
          <p:cNvPr id="4" name="Picture 3" descr="A picture containing person&#10;&#10;Description automatically generated">
            <a:extLst>
              <a:ext uri="{FF2B5EF4-FFF2-40B4-BE49-F238E27FC236}">
                <a16:creationId xmlns:a16="http://schemas.microsoft.com/office/drawing/2014/main" id="{A2D38A09-E4CF-EE4F-935E-995324E271DF}"/>
              </a:ext>
            </a:extLst>
          </p:cNvPr>
          <p:cNvPicPr>
            <a:picLocks noChangeAspect="1"/>
          </p:cNvPicPr>
          <p:nvPr/>
        </p:nvPicPr>
        <p:blipFill>
          <a:blip r:embed="rId3"/>
          <a:stretch>
            <a:fillRect/>
          </a:stretch>
        </p:blipFill>
        <p:spPr>
          <a:xfrm>
            <a:off x="629392" y="2485713"/>
            <a:ext cx="4815680" cy="3647892"/>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5EBD1A8C-B6F5-004C-BF0D-F0F72D935698}"/>
              </a:ext>
            </a:extLst>
          </p:cNvPr>
          <p:cNvSpPr txBox="1"/>
          <p:nvPr/>
        </p:nvSpPr>
        <p:spPr>
          <a:xfrm>
            <a:off x="6374306" y="2961134"/>
            <a:ext cx="4979494" cy="3046988"/>
          </a:xfrm>
          <a:prstGeom prst="rect">
            <a:avLst/>
          </a:prstGeom>
          <a:noFill/>
        </p:spPr>
        <p:txBody>
          <a:bodyPr wrap="square" rtlCol="0">
            <a:spAutoFit/>
          </a:bodyPr>
          <a:lstStyle/>
          <a:p>
            <a:pPr algn="ctr"/>
            <a:r>
              <a:rPr lang="en-US" sz="3200" dirty="0">
                <a:solidFill>
                  <a:srgbClr val="0172AC"/>
                </a:solidFill>
                <a:latin typeface="Aller" panose="020B0503030302020204" pitchFamily="34" charset="77"/>
              </a:rPr>
              <a:t>Neck pain was the second-most common symptom reported by 68% of TMD patients involved in a recent study*</a:t>
            </a:r>
          </a:p>
        </p:txBody>
      </p:sp>
    </p:spTree>
    <p:extLst>
      <p:ext uri="{BB962C8B-B14F-4D97-AF65-F5344CB8AC3E}">
        <p14:creationId xmlns:p14="http://schemas.microsoft.com/office/powerpoint/2010/main" val="110934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E3C8C-5E83-D846-8B9D-32EE34AD0F98}"/>
              </a:ext>
            </a:extLst>
          </p:cNvPr>
          <p:cNvSpPr>
            <a:spLocks noGrp="1"/>
          </p:cNvSpPr>
          <p:nvPr>
            <p:ph type="title"/>
          </p:nvPr>
        </p:nvSpPr>
        <p:spPr/>
        <p:txBody>
          <a:bodyPr>
            <a:normAutofit fontScale="90000"/>
          </a:bodyPr>
          <a:lstStyle/>
          <a:p>
            <a:r>
              <a:rPr lang="en-US" dirty="0"/>
              <a:t>Interactions between Head </a:t>
            </a:r>
            <a:br>
              <a:rPr lang="en-US" dirty="0"/>
            </a:br>
            <a:r>
              <a:rPr lang="en-US" dirty="0"/>
              <a:t>and Mandibular Position*</a:t>
            </a:r>
          </a:p>
        </p:txBody>
      </p:sp>
      <p:sp>
        <p:nvSpPr>
          <p:cNvPr id="3" name="TextBox 2">
            <a:extLst>
              <a:ext uri="{FF2B5EF4-FFF2-40B4-BE49-F238E27FC236}">
                <a16:creationId xmlns:a16="http://schemas.microsoft.com/office/drawing/2014/main" id="{2B1F920D-2FAA-8047-B523-00A942FD3510}"/>
              </a:ext>
            </a:extLst>
          </p:cNvPr>
          <p:cNvSpPr txBox="1"/>
          <p:nvPr/>
        </p:nvSpPr>
        <p:spPr>
          <a:xfrm>
            <a:off x="701365" y="2702627"/>
            <a:ext cx="4979494" cy="1077218"/>
          </a:xfrm>
          <a:prstGeom prst="rect">
            <a:avLst/>
          </a:prstGeom>
          <a:noFill/>
        </p:spPr>
        <p:txBody>
          <a:bodyPr wrap="square" rtlCol="0">
            <a:spAutoFit/>
          </a:bodyPr>
          <a:lstStyle/>
          <a:p>
            <a:pPr algn="ctr"/>
            <a:r>
              <a:rPr lang="en-US" sz="3200" dirty="0">
                <a:solidFill>
                  <a:srgbClr val="0172AC"/>
                </a:solidFill>
                <a:latin typeface="Aller" panose="020B0503030302020204" pitchFamily="34" charset="77"/>
              </a:rPr>
              <a:t>Forward Head Posture </a:t>
            </a:r>
          </a:p>
          <a:p>
            <a:pPr algn="ctr"/>
            <a:r>
              <a:rPr lang="en-US" sz="3200" dirty="0">
                <a:solidFill>
                  <a:srgbClr val="0172AC"/>
                </a:solidFill>
                <a:latin typeface="Aller" panose="020B0503030302020204" pitchFamily="34" charset="77"/>
              </a:rPr>
              <a:t>To Military</a:t>
            </a:r>
          </a:p>
        </p:txBody>
      </p:sp>
      <p:sp>
        <p:nvSpPr>
          <p:cNvPr id="4" name="TextBox 3">
            <a:extLst>
              <a:ext uri="{FF2B5EF4-FFF2-40B4-BE49-F238E27FC236}">
                <a16:creationId xmlns:a16="http://schemas.microsoft.com/office/drawing/2014/main" id="{D839007C-4A68-A04E-ACAA-C7471231FFFE}"/>
              </a:ext>
            </a:extLst>
          </p:cNvPr>
          <p:cNvSpPr txBox="1"/>
          <p:nvPr/>
        </p:nvSpPr>
        <p:spPr>
          <a:xfrm>
            <a:off x="308758" y="4449478"/>
            <a:ext cx="5787242" cy="1569660"/>
          </a:xfrm>
          <a:prstGeom prst="rect">
            <a:avLst/>
          </a:prstGeom>
          <a:noFill/>
        </p:spPr>
        <p:txBody>
          <a:bodyPr wrap="square" rtlCol="0">
            <a:spAutoFit/>
          </a:bodyPr>
          <a:lstStyle/>
          <a:p>
            <a:pPr algn="ctr"/>
            <a:r>
              <a:rPr lang="en-US" sz="3200" dirty="0">
                <a:solidFill>
                  <a:srgbClr val="0172AC"/>
                </a:solidFill>
                <a:latin typeface="Aller" panose="020B0503030302020204" pitchFamily="34" charset="77"/>
              </a:rPr>
              <a:t>Mandibular Retrusion to Protrusion</a:t>
            </a:r>
          </a:p>
          <a:p>
            <a:pPr algn="ctr"/>
            <a:r>
              <a:rPr lang="en-US" sz="3200" dirty="0">
                <a:solidFill>
                  <a:srgbClr val="0172AC"/>
                </a:solidFill>
                <a:latin typeface="Aller" panose="020B0503030302020204" pitchFamily="34" charset="77"/>
              </a:rPr>
              <a:t>Teeth contact more post to ant</a:t>
            </a:r>
          </a:p>
        </p:txBody>
      </p:sp>
      <p:pic>
        <p:nvPicPr>
          <p:cNvPr id="6" name="Picture 5" descr="Graphical user interface, text, application, chat or text message&#10;&#10;Description automatically generated">
            <a:extLst>
              <a:ext uri="{FF2B5EF4-FFF2-40B4-BE49-F238E27FC236}">
                <a16:creationId xmlns:a16="http://schemas.microsoft.com/office/drawing/2014/main" id="{AE6AE2C2-DD2D-1A44-BA5B-1AAF9B1E3324}"/>
              </a:ext>
            </a:extLst>
          </p:cNvPr>
          <p:cNvPicPr>
            <a:picLocks noChangeAspect="1"/>
          </p:cNvPicPr>
          <p:nvPr/>
        </p:nvPicPr>
        <p:blipFill>
          <a:blip r:embed="rId3"/>
          <a:stretch>
            <a:fillRect/>
          </a:stretch>
        </p:blipFill>
        <p:spPr>
          <a:xfrm>
            <a:off x="6511142" y="2693225"/>
            <a:ext cx="5372100" cy="3276600"/>
          </a:xfrm>
          <a:prstGeom prst="rect">
            <a:avLst/>
          </a:prstGeom>
        </p:spPr>
      </p:pic>
    </p:spTree>
    <p:extLst>
      <p:ext uri="{BB962C8B-B14F-4D97-AF65-F5344CB8AC3E}">
        <p14:creationId xmlns:p14="http://schemas.microsoft.com/office/powerpoint/2010/main" val="10947113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0.70"/>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3989</TotalTime>
  <Words>1563</Words>
  <Application>Microsoft Macintosh PowerPoint</Application>
  <PresentationFormat>Widescreen</PresentationFormat>
  <Paragraphs>176</Paragraphs>
  <Slides>23</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Aller</vt:lpstr>
      <vt:lpstr>Arial</vt:lpstr>
      <vt:lpstr>Calibri</vt:lpstr>
      <vt:lpstr>Office Theme</vt:lpstr>
      <vt:lpstr>How the Cervical Spine Impacts the  Temporomandibular Joint</vt:lpstr>
      <vt:lpstr>Are Your Patients:</vt:lpstr>
      <vt:lpstr>Causes of TMJ Pain</vt:lpstr>
      <vt:lpstr>Frustration</vt:lpstr>
      <vt:lpstr>About the TMJ</vt:lpstr>
      <vt:lpstr>Cranio-Cervical-Mandibular Relationship</vt:lpstr>
      <vt:lpstr>The Cervical Spine</vt:lpstr>
      <vt:lpstr>Characteristics of TMD</vt:lpstr>
      <vt:lpstr>Interactions between Head  and Mandibular Position*</vt:lpstr>
      <vt:lpstr>Interactions between Head  and Mandibular Position*</vt:lpstr>
      <vt:lpstr>Head Immobilization  can Impair Jaw Function*</vt:lpstr>
      <vt:lpstr>Head Immobilization  can Impair Jaw Function*</vt:lpstr>
      <vt:lpstr>Bridging the Gap</vt:lpstr>
      <vt:lpstr>Increasing Dentists’ Awareness of PT</vt:lpstr>
      <vt:lpstr>Dentist TMD Evaluation &amp; Treatment</vt:lpstr>
      <vt:lpstr>Dentist TMD Evaluation &amp; Treatment</vt:lpstr>
      <vt:lpstr>Dentist TMD Referrals</vt:lpstr>
      <vt:lpstr>Why Dentists do not refer TMD Patients</vt:lpstr>
      <vt:lpstr>Partnership</vt:lpstr>
      <vt:lpstr>Working Together for Best Outcomes</vt:lpstr>
      <vt:lpstr>Happy Patients</vt:lpstr>
      <vt:lpstr>Just make Referral!</vt:lpstr>
      <vt:lpstr>Our Family Experience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Tammy Zink</dc:creator>
  <cp:lastModifiedBy>Tammy Zink</cp:lastModifiedBy>
  <cp:revision>64</cp:revision>
  <dcterms:created xsi:type="dcterms:W3CDTF">2020-08-14T00:00:39Z</dcterms:created>
  <dcterms:modified xsi:type="dcterms:W3CDTF">2022-03-27T23:12:02Z</dcterms:modified>
</cp:coreProperties>
</file>